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7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57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70.png" ContentType="image/png"/>
  <Override PartName="/ppt/media/image5.png" ContentType="image/png"/>
  <Override PartName="/ppt/media/image71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jpeg" ContentType="image/jpeg"/>
  <Override PartName="/ppt/media/image19.png" ContentType="image/png"/>
  <Override PartName="/ppt/media/image14.png" ContentType="image/png"/>
  <Override PartName="/ppt/media/image61.tif" ContentType="image/tiff"/>
  <Override PartName="/ppt/media/image15.png" ContentType="image/png"/>
  <Override PartName="/ppt/media/image16.jpeg" ContentType="image/jpeg"/>
  <Override PartName="/ppt/media/image49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21.png" ContentType="image/png"/>
  <Override PartName="/ppt/media/image58.tif" ContentType="image/tiff"/>
  <Override PartName="/ppt/media/image22.png" ContentType="image/png"/>
  <Override PartName="/ppt/media/image59.tif" ContentType="image/tiff"/>
  <Override PartName="/ppt/media/image23.png" ContentType="image/png"/>
  <Override PartName="/ppt/media/image24.png" ContentType="image/png"/>
  <Override PartName="/ppt/media/image25.jpeg" ContentType="image/jpeg"/>
  <Override PartName="/ppt/media/image27.png" ContentType="image/png"/>
  <Override PartName="/ppt/media/image26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tif" ContentType="image/tiff"/>
  <Override PartName="/ppt/media/image62.png" ContentType="image/png"/>
  <Override PartName="/ppt/media/image63.jpeg" ContentType="image/jpeg"/>
  <Override PartName="/ppt/media/image64.png" ContentType="image/png"/>
  <Override PartName="/ppt/media/image65.png" ContentType="image/png"/>
  <Override PartName="/ppt/media/image66.png" ContentType="image/png"/>
  <Override PartName="/ppt/media/image67.jpeg" ContentType="image/jpeg"/>
  <Override PartName="/ppt/media/image68.png" ContentType="image/png"/>
  <Override PartName="/ppt/media/image69.jpeg" ContentType="image/jpe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24384000" cy="13716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/>
            <a:fld id="{DB69D86C-A22D-43F4-9526-3B3398CAEA38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  <a:ln w="0">
            <a:noFill/>
          </a:ln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Экстракт шафрана Safr'Inside™ - финалист конкурсов: NutraIngredients Awards Asia 2018 и NutraIngredients Awadrs в Европе в 2021 году. 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  <a:ln w="0">
            <a:noFill/>
          </a:ln>
        </p:spPr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Сафрино – это стандартизованный экстракт шафрана  Safr'Inside™ , который усилен мио-инозитолом. Мио-инозитол играет важную роль в обменных процессах, стимулирует работу головного мозга, способствует уменьшению тревожности и раздражительности, повышает концентрацию внимания, влияет на уровень сахара в крови, улучшает состояние кожи и волос.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  <a:ln w="0">
            <a:noFill/>
          </a:ln>
        </p:spPr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Мио-инозитол — активная форма инозитола, которая легко усваивается организмом. Большую часть инозитола здоровый организм синтезирует самостоятельно из глюкозы, также некоторое количество инозитола поступает в организм из пищи. Самая высокая концентрация инозитола определяется в головном мозге. Он играет важную роль в передаче нервных импульсов, участвует в синтезе дофамина и серотонина, что повышает устойчивость к стрессам. Старение организма и некоторые заболевания снижают синтез собственного инозитола в организме, а несбалансированное питание усугубляет проблему дефицита этого важного нутриента.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  <a:ln w="0">
            <a:noFill/>
          </a:ln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Мы не можем поставить стресс на паузу. Но в наших силах научиться экологично реагировать на стрессовые проявления и быть в гармонии с собой.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1 капсула Safrino  в день — залог хорошего настроения.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  <a:ln w="0">
            <a:noFill/>
          </a:ln>
        </p:spPr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Регулярно каждый из нас сталкивается с множеством негативных внешних факторов: стрессовые события в мире, проблемы на работе, ссоры с близкими, бытовые заботы, дедлайны и малоподвижный образ жизни.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Все это неминуемо приводит к стрессу.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  <a:ln w="0">
            <a:noFill/>
          </a:ln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Стресс (от англ. stress «нагрузка, напряжение») — ответная реакция организма на негативные внешние проявления.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В умеренном количестве (не дольше 2 недель) стресс даже полезен.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Так, чтобы справиться с критической ситуацией, в организме повышается уровень адреналина. Это активизирует мыслительные процессы и в краткосрочной перспективе положительно влияет на организм.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Но хронический стресс может усугубить имеющиеся проблемы со здоровьем и вызвать новые, в том числе склонность к депрессии.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Последствия стресса негативно влияют на мышечную, дыхательную, сердечно-сосудистую, нервную, пищеварительную и репродуктивную системы. 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  <a:ln w="0">
            <a:noFill/>
          </a:ln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Какие симптомы сопутствуют стрессу?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Наиболее часто при продолжительном стрессе встречаются изменения настроения: тревожность, угнетенность, раздражительность.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Нарушения сна проявляются у 62% людей во всем мире. Считается, что ⅓ жизни люди проводят либо во сне, либо в попытках уснуть.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Также на почве стресса происходят сбои в пищеварении, которые приводят к различным видам колита и появлению синдрома раздраженного кишечника. Работа ЖКТ неразрывно связана с нервной системой и чувствительна к состоянию психики.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  <a:ln w="0">
            <a:noFill/>
          </a:ln>
        </p:spPr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Известно, что женщины более подвержены стрессу. 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Порядка ¾ испытывают предменструальный синдром (ПМС), который влияет на изменения в эмоциональной сфере. ПМС может проявляться головной болью, раздражительностью, капризностью, вздутием кишечника, тягой к сладкому.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Период пременопаузы при климаксе также влияет на эмоциональное состояние женщины. Порядка 40% отмечают головную боль, раздражительность, проблемы со сном, нервное напряжение,повышенный аппетит.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  <a:ln w="0">
            <a:noFill/>
          </a:ln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latin typeface="+mn-lt"/>
                <a:ea typeface="+mn-ea"/>
              </a:rPr>
              <a:t>Хроническому стрессу подвержены, по оценкам ООН, миллионы людей во всем мире. Такая неутешительная статистика вынуждает нас искать новые способы поддержки организма при стрессах. 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latin typeface="+mn-lt"/>
                <a:ea typeface="+mn-ea"/>
              </a:rPr>
              <a:t>Шафран — натуральный и безопасный способ преодолеть стрессовые ситуации, дошедший до нас от предков. Регулярное выращивание шафрана велось еще в 2000-1500 гг до н.э. Древние персы для снятия симптомов меланхолии устилали цветками шафрана свои постели, из цветков шафрана готовили  ванны и устраивали настоящие спа-процедуры. Во времена Римской империи шафран был показателем достатка и расточительности римских императоров. Так, </a:t>
            </a:r>
            <a:r>
              <a:rPr b="1" lang="ru-RU" sz="1200" spc="-1" strike="noStrike">
                <a:latin typeface="+mn-lt"/>
                <a:ea typeface="+mn-ea"/>
              </a:rPr>
              <a:t>Гелиогабал</a:t>
            </a:r>
            <a:r>
              <a:rPr b="0" lang="ru-RU" sz="1200" spc="-1" strike="noStrike">
                <a:latin typeface="+mn-lt"/>
                <a:ea typeface="+mn-ea"/>
              </a:rPr>
              <a:t> купался в прудах, вода которых была надушена шафраном. А на пирах римский император и его гости возлежали на подушках, набитых шафраном. В залах, где происходили эти пиршества, полы также посыпались шафраном. 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latin typeface="+mn-lt"/>
                <a:ea typeface="+mn-ea"/>
              </a:rPr>
              <a:t>Для производства 1 кг шафрана требуется не менее 150 000–220 000 цветков, что делает его самой дорогой специей в мире. </a:t>
            </a:r>
            <a:endParaRPr b="0" lang="ru-RU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  <a:ln w="0">
            <a:noFill/>
          </a:ln>
        </p:spPr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Safr’Inside™ — запатентованный экстракт шафрана. Создан компанией ACTIV’INSIDE (Франция) и представлен на рынке ингредиентов в 2017 году 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Safr'Inside™ получают из высококачественного иранского шафрана сорта Sargol, который характеризуется высокой концентрацией активных веществ сафромотивинов (кроцина, пикрокроцина и сафранала, и их производных). Клинически доказано, что сафромотивины оказывают дополнительное воздействие на симптомы стресса.</a:t>
            </a:r>
            <a:endParaRPr b="0" lang="ru-RU" sz="20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Ценные вещества шафрана бережно экстрагируются по запатентованной технологии Tech'care Extraction ™ во Франции. Эта технология позволяет сохранить максимум сафромотивинов (активных компонентов шафрана) и их уникальный природный профиль. 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hyperlink" Target="https://pubmed.ncbi.nlm.nih.gov/33598475/" TargetMode="External"/><Relationship Id="rId3" Type="http://schemas.openxmlformats.org/officeDocument/2006/relationships/hyperlink" Target="https://pubmed.ncbi.nlm.nih.gov/33925432/" TargetMode="External"/><Relationship Id="rId4" Type="http://schemas.openxmlformats.org/officeDocument/2006/relationships/image" Target="../media/image34.png"/><Relationship Id="rId5" Type="http://schemas.openxmlformats.org/officeDocument/2006/relationships/hyperlink" Target="https://pubmed.ncbi.nlm.nih.gov/18271889/" TargetMode="External"/><Relationship Id="rId6" Type="http://schemas.openxmlformats.org/officeDocument/2006/relationships/hyperlink" Target="https://pubmed.ncbi.nlm.nih.gov/33457343/" TargetMode="External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s://pubmed.ncbi.nlm.nih.gov/33598475/" TargetMode="External"/><Relationship Id="rId2" Type="http://schemas.openxmlformats.org/officeDocument/2006/relationships/hyperlink" Target="http://safrinside.com/wp-content/uploads/2019/06/BR-01-A3_Brochure_SafrInside_V05.pdf" TargetMode="Externa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hyperlink" Target="https://www.nature.com/articles/npp201557" TargetMode="External"/><Relationship Id="rId7" Type="http://schemas.openxmlformats.org/officeDocument/2006/relationships/image" Target="../media/image56.png"/><Relationship Id="rId8" Type="http://schemas.openxmlformats.org/officeDocument/2006/relationships/hyperlink" Target="https://www.hindawi.com/journals/ije/2016/9132052/" TargetMode="External"/><Relationship Id="rId9" Type="http://schemas.openxmlformats.org/officeDocument/2006/relationships/image" Target="../media/image57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8.tif"/><Relationship Id="rId2" Type="http://schemas.openxmlformats.org/officeDocument/2006/relationships/image" Target="../media/image59.tif"/><Relationship Id="rId3" Type="http://schemas.openxmlformats.org/officeDocument/2006/relationships/image" Target="../media/image60.tif"/><Relationship Id="rId4" Type="http://schemas.openxmlformats.org/officeDocument/2006/relationships/image" Target="../media/image61.tif"/><Relationship Id="rId5" Type="http://schemas.openxmlformats.org/officeDocument/2006/relationships/image" Target="../media/image62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hyperlink" Target="https://www.ncbi.nlm.nih.gov/pmc/articles/PMC3634788/" TargetMode="External"/><Relationship Id="rId3" Type="http://schemas.openxmlformats.org/officeDocument/2006/relationships/hyperlink" Target="https://www.ncbi.nlm.nih.gov/pmc/articles/PMC5994393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hyperlink" Target="https://pubmed.ncbi.nlm.nih.gov/26468457/" TargetMode="External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hyperlink" Target="https://www.frontiersin.org/articles/10.3389/fnut.2020.606124/full" TargetMode="External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hyperlink" Target="https://activinside.com/safrinside/" TargetMode="Externa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hyperlink" Target="https://online.flippingbook.com/view/598519/31/" TargetMode="External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afrino_6 _1920x1080.png" descr="Safrino_6 _1920x1080.png"/>
          <p:cNvPicPr/>
          <p:nvPr/>
        </p:nvPicPr>
        <p:blipFill>
          <a:blip r:embed="rId1"/>
          <a:stretch/>
        </p:blipFill>
        <p:spPr>
          <a:xfrm>
            <a:off x="-899640" y="-446040"/>
            <a:ext cx="25968600" cy="14606640"/>
          </a:xfrm>
          <a:prstGeom prst="rect">
            <a:avLst/>
          </a:prstGeom>
          <a:ln w="12700">
            <a:noFill/>
          </a:ln>
        </p:spPr>
      </p:pic>
      <p:sp>
        <p:nvSpPr>
          <p:cNvPr id="83" name="Safrino…"/>
          <p:cNvSpPr/>
          <p:nvPr/>
        </p:nvSpPr>
        <p:spPr>
          <a:xfrm>
            <a:off x="1651320" y="5924160"/>
            <a:ext cx="14126040" cy="4483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0000" spc="-1" strike="noStrike">
                <a:solidFill>
                  <a:srgbClr val="ffffff"/>
                </a:solidFill>
                <a:latin typeface="Arial"/>
                <a:ea typeface="Arial"/>
              </a:rPr>
              <a:t>Safrino</a:t>
            </a:r>
            <a:endParaRPr b="0" lang="ru-RU" sz="20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300" spc="-1" strike="noStrike">
                <a:solidFill>
                  <a:srgbClr val="ffffff"/>
                </a:solidFill>
                <a:latin typeface="Arial"/>
                <a:ea typeface="Arial"/>
              </a:rPr>
              <a:t>жизнь в балансе</a:t>
            </a:r>
            <a:endParaRPr b="0" lang="ru-RU" sz="8300" spc="-1" strike="noStrike">
              <a:latin typeface="Arial"/>
            </a:endParaRPr>
          </a:p>
        </p:txBody>
      </p:sp>
      <p:pic>
        <p:nvPicPr>
          <p:cNvPr id="84" name="cc_logo-01.png" descr="cc_logo-01.png"/>
          <p:cNvPicPr/>
          <p:nvPr/>
        </p:nvPicPr>
        <p:blipFill>
          <a:blip r:embed="rId2"/>
          <a:stretch/>
        </p:blipFill>
        <p:spPr>
          <a:xfrm>
            <a:off x="-40680" y="14844240"/>
            <a:ext cx="2927520" cy="514080"/>
          </a:xfrm>
          <a:prstGeom prst="rect">
            <a:avLst/>
          </a:prstGeom>
          <a:ln w="12700">
            <a:noFill/>
          </a:ln>
        </p:spPr>
      </p:pic>
      <p:pic>
        <p:nvPicPr>
          <p:cNvPr id="85" name="cc logo_white.png" descr="cc logo_white.png"/>
          <p:cNvPicPr/>
          <p:nvPr/>
        </p:nvPicPr>
        <p:blipFill>
          <a:blip r:embed="rId3"/>
          <a:stretch/>
        </p:blipFill>
        <p:spPr>
          <a:xfrm>
            <a:off x="1387080" y="1062720"/>
            <a:ext cx="3678840" cy="11232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Прямоугольник"/>
          <p:cNvSpPr/>
          <p:nvPr/>
        </p:nvSpPr>
        <p:spPr>
          <a:xfrm>
            <a:off x="-63360" y="-22320"/>
            <a:ext cx="24509880" cy="13759560"/>
          </a:xfrm>
          <a:prstGeom prst="rect">
            <a:avLst/>
          </a:prstGeom>
          <a:solidFill>
            <a:srgbClr val="9ed38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5" name="Изображение" descr="Изображение"/>
          <p:cNvPicPr/>
          <p:nvPr/>
        </p:nvPicPr>
        <p:blipFill>
          <a:blip r:embed="rId1"/>
          <a:srcRect l="0" t="0" r="39716" b="0"/>
          <a:stretch/>
        </p:blipFill>
        <p:spPr>
          <a:xfrm>
            <a:off x="15820200" y="1659960"/>
            <a:ext cx="8699040" cy="10395360"/>
          </a:xfrm>
          <a:prstGeom prst="rect">
            <a:avLst/>
          </a:prstGeom>
          <a:ln w="12700">
            <a:noFill/>
          </a:ln>
        </p:spPr>
      </p:pic>
      <p:sp>
        <p:nvSpPr>
          <p:cNvPr id="256" name="поддержит хорошее настроение  и эмоциональный баланс*"/>
          <p:cNvSpPr/>
          <p:nvPr/>
        </p:nvSpPr>
        <p:spPr>
          <a:xfrm>
            <a:off x="1283040" y="8187840"/>
            <a:ext cx="7476480" cy="159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поддержит хорошее настроение </a:t>
            </a:r>
            <a:br/>
            <a:r>
              <a:rPr b="1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и эмоциональный баланс*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57" name="Safr'Inside™ поможет  справиться со стрессом"/>
          <p:cNvSpPr/>
          <p:nvPr/>
        </p:nvSpPr>
        <p:spPr>
          <a:xfrm>
            <a:off x="1244160" y="1126080"/>
            <a:ext cx="21208680" cy="2365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Safr'Inside™ </a:t>
            </a:r>
            <a:r>
              <a:rPr b="0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поможет </a:t>
            </a:r>
            <a:br/>
            <a:r>
              <a:rPr b="0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справиться со стрессом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258" name="улучшит качество сна**"/>
          <p:cNvSpPr/>
          <p:nvPr/>
        </p:nvSpPr>
        <p:spPr>
          <a:xfrm>
            <a:off x="9920160" y="8187840"/>
            <a:ext cx="6080040" cy="883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улучшит качество сна**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59" name="облегчит симптомы ПМС***"/>
          <p:cNvSpPr/>
          <p:nvPr/>
        </p:nvSpPr>
        <p:spPr>
          <a:xfrm>
            <a:off x="16541640" y="8187840"/>
            <a:ext cx="6899400" cy="883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облегчит симптомы ПМС***</a:t>
            </a:r>
            <a:endParaRPr b="0" lang="ru-RU" sz="5200" spc="-1" strike="noStrike">
              <a:latin typeface="Arial"/>
            </a:endParaRPr>
          </a:p>
        </p:txBody>
      </p:sp>
      <p:grpSp>
        <p:nvGrpSpPr>
          <p:cNvPr id="260" name="Группа"/>
          <p:cNvGrpSpPr/>
          <p:nvPr/>
        </p:nvGrpSpPr>
        <p:grpSpPr>
          <a:xfrm>
            <a:off x="3569760" y="12132360"/>
            <a:ext cx="14832000" cy="1258560"/>
            <a:chOff x="3569760" y="12132360"/>
            <a:chExt cx="14832000" cy="1258560"/>
          </a:xfrm>
        </p:grpSpPr>
        <p:sp>
          <p:nvSpPr>
            <p:cNvPr id="261" name="Сквиркл"/>
            <p:cNvSpPr/>
            <p:nvPr/>
          </p:nvSpPr>
          <p:spPr>
            <a:xfrm>
              <a:off x="3569760" y="12132360"/>
              <a:ext cx="14739480" cy="11156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2" name="*https://pubmed.ncbi.nlm.nih.gov/33598475/…"/>
            <p:cNvSpPr/>
            <p:nvPr/>
          </p:nvSpPr>
          <p:spPr>
            <a:xfrm>
              <a:off x="4488480" y="12288240"/>
              <a:ext cx="6531120" cy="11026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85680" rIns="85680" tIns="85680" bIns="85680" anchor="t">
              <a:spAutoFit/>
            </a:bodyPr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ru-RU" sz="3400" spc="-1" strike="noStrike" baseline="6000">
                  <a:solidFill>
                    <a:srgbClr val="000000"/>
                  </a:solidFill>
                  <a:latin typeface="Arial"/>
                  <a:ea typeface="Arial"/>
                </a:rPr>
                <a:t>*</a:t>
              </a:r>
              <a:r>
                <a:rPr b="0" lang="ru-RU" sz="3400" spc="-1" strike="noStrike" u="sng" baseline="6000">
                  <a:solidFill>
                    <a:srgbClr val="0000ff"/>
                  </a:solidFill>
                  <a:uFillTx/>
                  <a:latin typeface="Arial"/>
                  <a:ea typeface="Arial"/>
                  <a:hlinkClick r:id="rId2"/>
                </a:rPr>
                <a:t>https://pubmed.ncbi.nlm.nih.gov/33598475/</a:t>
              </a:r>
              <a:r>
                <a:rPr b="0" lang="ru-RU" sz="3400" spc="-1" strike="noStrike" baseline="6000">
                  <a:solidFill>
                    <a:srgbClr val="2046e5"/>
                  </a:solidFill>
                  <a:latin typeface="Arial"/>
                  <a:ea typeface="Arial"/>
                </a:rPr>
                <a:t> </a:t>
              </a:r>
              <a:endParaRPr b="0" lang="ru-RU" sz="3400" spc="-1" strike="noStrike">
                <a:latin typeface="Arial"/>
              </a:endParaRPr>
            </a:p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ru-RU" sz="3400" spc="-1" strike="noStrike" baseline="6000">
                  <a:solidFill>
                    <a:srgbClr val="000000"/>
                  </a:solidFill>
                  <a:latin typeface="Arial"/>
                  <a:ea typeface="Arial"/>
                </a:rPr>
                <a:t>**</a:t>
              </a:r>
              <a:r>
                <a:rPr b="0" lang="ru-RU" sz="3400" spc="-1" strike="noStrike" u="sng" baseline="6000">
                  <a:solidFill>
                    <a:srgbClr val="0000ff"/>
                  </a:solidFill>
                  <a:uFillTx/>
                  <a:latin typeface="Arial"/>
                  <a:ea typeface="Arial"/>
                  <a:hlinkClick r:id="rId3"/>
                </a:rPr>
                <a:t>https://pubmed.ncbi.nlm.nih.gov/33925432/</a:t>
              </a:r>
              <a:endParaRPr b="0" lang="ru-RU" sz="3400" spc="-1" strike="noStrike">
                <a:latin typeface="Arial"/>
              </a:endParaRPr>
            </a:p>
          </p:txBody>
        </p:sp>
        <p:pic>
          <p:nvPicPr>
            <p:cNvPr id="263" name="Изображение" descr="Изображение"/>
            <p:cNvPicPr/>
            <p:nvPr/>
          </p:nvPicPr>
          <p:blipFill>
            <a:blip r:embed="rId4"/>
            <a:stretch/>
          </p:blipFill>
          <p:spPr>
            <a:xfrm>
              <a:off x="3841200" y="12430440"/>
              <a:ext cx="519480" cy="51948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64" name="***https://pubmed.ncbi.nlm.nih.gov/18271889/…"/>
            <p:cNvSpPr/>
            <p:nvPr/>
          </p:nvSpPr>
          <p:spPr>
            <a:xfrm>
              <a:off x="11870640" y="12288240"/>
              <a:ext cx="6531120" cy="11026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85680" rIns="85680" tIns="85680" bIns="85680" anchor="t">
              <a:spAutoFit/>
            </a:bodyPr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ru-RU" sz="3400" spc="-1" strike="noStrike" baseline="6000">
                  <a:solidFill>
                    <a:srgbClr val="212121"/>
                  </a:solidFill>
                  <a:latin typeface="Arial"/>
                  <a:ea typeface="Arial"/>
                </a:rPr>
                <a:t>***</a:t>
              </a:r>
              <a:r>
                <a:rPr b="0" lang="ru-RU" sz="3400" spc="-1" strike="noStrike" u="sng" baseline="6000">
                  <a:solidFill>
                    <a:srgbClr val="0000ff"/>
                  </a:solidFill>
                  <a:uFillTx/>
                  <a:latin typeface="Arial"/>
                  <a:ea typeface="Arial"/>
                  <a:hlinkClick r:id="rId5"/>
                </a:rPr>
                <a:t>https://pubmed.ncbi.nlm.nih.gov/18271889/</a:t>
              </a:r>
              <a:r>
                <a:rPr b="0" lang="ru-RU" sz="3400" spc="-1" strike="noStrike" baseline="6000">
                  <a:solidFill>
                    <a:srgbClr val="2046e5"/>
                  </a:solidFill>
                  <a:latin typeface="Arial"/>
                  <a:ea typeface="Arial"/>
                </a:rPr>
                <a:t> </a:t>
              </a:r>
              <a:endParaRPr b="0" lang="ru-RU" sz="3400" spc="-1" strike="noStrike">
                <a:latin typeface="Arial"/>
              </a:endParaRPr>
            </a:p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ru-RU" sz="3400" spc="-1" strike="noStrike" baseline="6000">
                  <a:solidFill>
                    <a:srgbClr val="000000"/>
                  </a:solidFill>
                  <a:latin typeface="Arial"/>
                  <a:ea typeface="Arial"/>
                </a:rPr>
                <a:t>***</a:t>
              </a:r>
              <a:r>
                <a:rPr b="0" lang="ru-RU" sz="3400" spc="-1" strike="noStrike" u="sng" baseline="6000">
                  <a:solidFill>
                    <a:srgbClr val="0000ff"/>
                  </a:solidFill>
                  <a:uFillTx/>
                  <a:latin typeface="Arial"/>
                  <a:ea typeface="Arial"/>
                  <a:hlinkClick r:id="rId6"/>
                </a:rPr>
                <a:t>https://pubmed.ncbi.nlm.nih.gov/33457343/</a:t>
              </a:r>
              <a:endParaRPr b="0" lang="ru-RU" sz="3400" spc="-1" strike="noStrike">
                <a:latin typeface="Arial"/>
              </a:endParaRPr>
            </a:p>
          </p:txBody>
        </p:sp>
      </p:grpSp>
      <p:sp>
        <p:nvSpPr>
          <p:cNvPr id="265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ffffff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266" name="Main.png" descr="Main.png"/>
          <p:cNvPicPr/>
          <p:nvPr/>
        </p:nvPicPr>
        <p:blipFill>
          <a:blip r:embed="rId7"/>
          <a:stretch/>
        </p:blipFill>
        <p:spPr>
          <a:xfrm>
            <a:off x="21251880" y="12783960"/>
            <a:ext cx="1775160" cy="316440"/>
          </a:xfrm>
          <a:prstGeom prst="rect">
            <a:avLst/>
          </a:prstGeom>
          <a:ln w="12700">
            <a:noFill/>
          </a:ln>
        </p:spPr>
      </p:pic>
      <p:pic>
        <p:nvPicPr>
          <p:cNvPr id="267" name="pms.png" descr="pms.png"/>
          <p:cNvPicPr/>
          <p:nvPr/>
        </p:nvPicPr>
        <p:blipFill>
          <a:blip r:embed="rId8"/>
          <a:stretch/>
        </p:blipFill>
        <p:spPr>
          <a:xfrm>
            <a:off x="16624080" y="4559040"/>
            <a:ext cx="3148560" cy="3148560"/>
          </a:xfrm>
          <a:prstGeom prst="rect">
            <a:avLst/>
          </a:prstGeom>
          <a:ln w="12700">
            <a:noFill/>
          </a:ln>
        </p:spPr>
      </p:pic>
      <p:pic>
        <p:nvPicPr>
          <p:cNvPr id="268" name="sleep.png" descr="sleep.png"/>
          <p:cNvPicPr/>
          <p:nvPr/>
        </p:nvPicPr>
        <p:blipFill>
          <a:blip r:embed="rId9"/>
          <a:stretch/>
        </p:blipFill>
        <p:spPr>
          <a:xfrm>
            <a:off x="9943920" y="4559040"/>
            <a:ext cx="3148560" cy="3148560"/>
          </a:xfrm>
          <a:prstGeom prst="rect">
            <a:avLst/>
          </a:prstGeom>
          <a:ln w="12700">
            <a:noFill/>
          </a:ln>
        </p:spPr>
      </p:pic>
      <p:pic>
        <p:nvPicPr>
          <p:cNvPr id="269" name="mood.png" descr="mood.png"/>
          <p:cNvPicPr/>
          <p:nvPr/>
        </p:nvPicPr>
        <p:blipFill>
          <a:blip r:embed="rId10"/>
          <a:stretch/>
        </p:blipFill>
        <p:spPr>
          <a:xfrm>
            <a:off x="1346040" y="4556160"/>
            <a:ext cx="3154320" cy="3154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Прямоугольник"/>
          <p:cNvSpPr/>
          <p:nvPr/>
        </p:nvSpPr>
        <p:spPr>
          <a:xfrm>
            <a:off x="-63360" y="-22320"/>
            <a:ext cx="24509880" cy="137595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Эффективность подтверждена исследованиями"/>
          <p:cNvSpPr/>
          <p:nvPr/>
        </p:nvSpPr>
        <p:spPr>
          <a:xfrm>
            <a:off x="1221120" y="1085760"/>
            <a:ext cx="21501720" cy="2365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Эффективность подтверждена исследованиями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272" name="Исследование 1*:"/>
          <p:cNvSpPr/>
          <p:nvPr/>
        </p:nvSpPr>
        <p:spPr>
          <a:xfrm>
            <a:off x="2910240" y="4443840"/>
            <a:ext cx="10469880" cy="841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ae5287"/>
                </a:solidFill>
                <a:latin typeface="Arial"/>
                <a:ea typeface="Arial"/>
              </a:rPr>
              <a:t>Исследование 1*: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73" name="за 2 месяца ежедневного приема 30 мг стандартизованного экстракта шафрана у участников исследования существенно улучшились настроение и социальные отношения."/>
          <p:cNvSpPr/>
          <p:nvPr/>
        </p:nvSpPr>
        <p:spPr>
          <a:xfrm>
            <a:off x="2916720" y="5184000"/>
            <a:ext cx="16205760" cy="2309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за 2 месяца ежедневного приема 30 мг стандартизованного экстракта шафрана у участников исследования существенно </a:t>
            </a:r>
            <a:r>
              <a:rPr b="1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улучшились настроение и социальные отношения.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74" name="Исследование 2**:"/>
          <p:cNvSpPr/>
          <p:nvPr/>
        </p:nvSpPr>
        <p:spPr>
          <a:xfrm>
            <a:off x="2910240" y="7476120"/>
            <a:ext cx="10469880" cy="841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ae5287"/>
                </a:solidFill>
                <a:latin typeface="Arial"/>
                <a:ea typeface="Arial"/>
              </a:rPr>
              <a:t>Исследование 2**: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75" name="через 2 недели приема 30 мг экстракта Safr'Inside™ более 77% участников почувствовали себя счастливее и оптимистичнее, около 70% участников отметили улучшение эмоционального фона, а более 2/3 испытуемых почувствовали себя более расслабленными и спокойным"/>
          <p:cNvSpPr/>
          <p:nvPr/>
        </p:nvSpPr>
        <p:spPr>
          <a:xfrm>
            <a:off x="2916720" y="8215920"/>
            <a:ext cx="16205760" cy="3022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через 2 недели приема 30 мг экстракта Safr'Inside™ более 77% участников почувствовали себя</a:t>
            </a:r>
            <a:r>
              <a:rPr b="1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 счастливее и оптимистичнее,</a:t>
            </a: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 около 70% участников отметили </a:t>
            </a:r>
            <a:r>
              <a:rPr b="1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улучшение эмоционального фона,</a:t>
            </a: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 а более 2/3 испытуемых почувствовали себя </a:t>
            </a:r>
            <a:r>
              <a:rPr b="1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более расслабленными и спокойными.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76" name="Кружок"/>
          <p:cNvSpPr/>
          <p:nvPr/>
        </p:nvSpPr>
        <p:spPr>
          <a:xfrm>
            <a:off x="2156400" y="4679280"/>
            <a:ext cx="316440" cy="316440"/>
          </a:xfrm>
          <a:prstGeom prst="ellipse">
            <a:avLst/>
          </a:prstGeom>
          <a:solidFill>
            <a:srgbClr val="ae5287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Кружок"/>
          <p:cNvSpPr/>
          <p:nvPr/>
        </p:nvSpPr>
        <p:spPr>
          <a:xfrm>
            <a:off x="2156400" y="7711560"/>
            <a:ext cx="316440" cy="316440"/>
          </a:xfrm>
          <a:prstGeom prst="ellipse">
            <a:avLst/>
          </a:prstGeom>
          <a:solidFill>
            <a:srgbClr val="ae5287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78" name="Группа"/>
          <p:cNvGrpSpPr/>
          <p:nvPr/>
        </p:nvGrpSpPr>
        <p:grpSpPr>
          <a:xfrm>
            <a:off x="3569760" y="12208320"/>
            <a:ext cx="13885200" cy="1303560"/>
            <a:chOff x="3569760" y="12208320"/>
            <a:chExt cx="13885200" cy="1303560"/>
          </a:xfrm>
        </p:grpSpPr>
        <p:sp>
          <p:nvSpPr>
            <p:cNvPr id="279" name="Сквиркл"/>
            <p:cNvSpPr/>
            <p:nvPr/>
          </p:nvSpPr>
          <p:spPr>
            <a:xfrm>
              <a:off x="3569760" y="12208320"/>
              <a:ext cx="13463280" cy="111564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0" name="*https://pubmed.ncbi.nlm.nih.gov/33598475/…"/>
            <p:cNvSpPr/>
            <p:nvPr/>
          </p:nvSpPr>
          <p:spPr>
            <a:xfrm>
              <a:off x="4488480" y="12409200"/>
              <a:ext cx="12966480" cy="11026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85680" rIns="85680" tIns="85680" bIns="85680" anchor="t">
              <a:spAutoFit/>
            </a:bodyPr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ru-RU" sz="3400" spc="-1" strike="noStrike" baseline="6000">
                  <a:solidFill>
                    <a:srgbClr val="2046e5"/>
                  </a:solidFill>
                  <a:latin typeface="Arial"/>
                  <a:ea typeface="Arial"/>
                </a:rPr>
                <a:t>*</a:t>
              </a:r>
              <a:r>
                <a:rPr b="0" lang="ru-RU" sz="3400" spc="-1" strike="noStrike" u="sng" baseline="6000">
                  <a:solidFill>
                    <a:srgbClr val="0000ff"/>
                  </a:solidFill>
                  <a:uFillTx/>
                  <a:latin typeface="Arial"/>
                  <a:ea typeface="Arial"/>
                  <a:hlinkClick r:id="rId1"/>
                </a:rPr>
                <a:t>https://pubmed.ncbi.nlm.nih.gov/33598475/</a:t>
              </a:r>
              <a:endParaRPr b="0" lang="ru-RU" sz="3400" spc="-1" strike="noStrike">
                <a:latin typeface="Arial"/>
              </a:endParaRPr>
            </a:p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ru-RU" sz="3400" spc="-1" strike="noStrike" baseline="6000">
                  <a:solidFill>
                    <a:srgbClr val="2046e5"/>
                  </a:solidFill>
                  <a:latin typeface="Arial"/>
                  <a:ea typeface="Arial"/>
                </a:rPr>
                <a:t>**</a:t>
              </a:r>
              <a:r>
                <a:rPr b="0" lang="ru-RU" sz="3400" spc="-1" strike="noStrike" u="sng" baseline="6000">
                  <a:solidFill>
                    <a:srgbClr val="0000ff"/>
                  </a:solidFill>
                  <a:uFillTx/>
                  <a:latin typeface="Arial"/>
                  <a:ea typeface="Arial"/>
                  <a:hlinkClick r:id="rId2"/>
                </a:rPr>
                <a:t>http://safrinside.com/wp-content/uploads/2019/06/BR-01-A3_Brochure_SafrInside_V05.pdf</a:t>
              </a:r>
              <a:endParaRPr b="0" lang="ru-RU" sz="3400" spc="-1" strike="noStrike">
                <a:latin typeface="Arial"/>
              </a:endParaRPr>
            </a:p>
          </p:txBody>
        </p:sp>
        <p:pic>
          <p:nvPicPr>
            <p:cNvPr id="281" name="Изображение" descr="Изображение"/>
            <p:cNvPicPr/>
            <p:nvPr/>
          </p:nvPicPr>
          <p:blipFill>
            <a:blip r:embed="rId3"/>
            <a:stretch/>
          </p:blipFill>
          <p:spPr>
            <a:xfrm>
              <a:off x="3841200" y="12530880"/>
              <a:ext cx="519480" cy="5194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82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b36b9a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283" name="Main.png" descr="Main.png"/>
          <p:cNvPicPr/>
          <p:nvPr/>
        </p:nvPicPr>
        <p:blipFill>
          <a:blip r:embed="rId4"/>
          <a:stretch/>
        </p:blipFill>
        <p:spPr>
          <a:xfrm>
            <a:off x="21251880" y="12783960"/>
            <a:ext cx="1775160" cy="3164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Прямоугольник"/>
          <p:cNvSpPr/>
          <p:nvPr/>
        </p:nvSpPr>
        <p:spPr>
          <a:xfrm>
            <a:off x="-63360" y="-22320"/>
            <a:ext cx="24509880" cy="13759560"/>
          </a:xfrm>
          <a:prstGeom prst="rect">
            <a:avLst/>
          </a:prstGeom>
          <a:solidFill>
            <a:srgbClr val="9ed38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5" name="Изображение" descr="Изображение"/>
          <p:cNvPicPr/>
          <p:nvPr/>
        </p:nvPicPr>
        <p:blipFill>
          <a:blip r:embed="rId1"/>
          <a:srcRect l="0" t="0" r="39535" b="35221"/>
          <a:stretch/>
        </p:blipFill>
        <p:spPr>
          <a:xfrm>
            <a:off x="10926000" y="699840"/>
            <a:ext cx="13641480" cy="13073040"/>
          </a:xfrm>
          <a:prstGeom prst="rect">
            <a:avLst/>
          </a:prstGeom>
          <a:ln w="12700">
            <a:noFill/>
          </a:ln>
        </p:spPr>
      </p:pic>
      <p:sp>
        <p:nvSpPr>
          <p:cNvPr id="286" name="Safr'Inside™ создан в 2017 году  и признан в Европе и Азии"/>
          <p:cNvSpPr/>
          <p:nvPr/>
        </p:nvSpPr>
        <p:spPr>
          <a:xfrm>
            <a:off x="1282320" y="1126080"/>
            <a:ext cx="21208680" cy="2365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Safr'Inside™ </a:t>
            </a:r>
            <a:r>
              <a:rPr b="0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создан в 2017 году </a:t>
            </a:r>
            <a:br/>
            <a:r>
              <a:rPr b="0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и признан в Европе и Азии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287" name="Финалист конкурсов:"/>
          <p:cNvSpPr/>
          <p:nvPr/>
        </p:nvSpPr>
        <p:spPr>
          <a:xfrm>
            <a:off x="1283040" y="4270680"/>
            <a:ext cx="9289440" cy="1103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ru-RU" sz="68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Финалист конкурсов:</a:t>
            </a:r>
            <a:endParaRPr b="0" lang="ru-RU" sz="6800" spc="-1" strike="noStrike">
              <a:latin typeface="Arial"/>
            </a:endParaRPr>
          </a:p>
        </p:txBody>
      </p:sp>
      <p:sp>
        <p:nvSpPr>
          <p:cNvPr id="288" name="NutraIngredients Awards  в Азии в 2018 году"/>
          <p:cNvSpPr/>
          <p:nvPr/>
        </p:nvSpPr>
        <p:spPr>
          <a:xfrm>
            <a:off x="2865600" y="5474880"/>
            <a:ext cx="7570800" cy="2035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0" lang="ru-RU" sz="68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NutraIngredients Awards </a:t>
            </a:r>
            <a:br/>
            <a:r>
              <a:rPr b="1" lang="ru-RU" sz="68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в Азии в 2018 году</a:t>
            </a:r>
            <a:endParaRPr b="0" lang="ru-RU" sz="6800" spc="-1" strike="noStrike">
              <a:latin typeface="Arial"/>
            </a:endParaRPr>
          </a:p>
        </p:txBody>
      </p:sp>
      <p:sp>
        <p:nvSpPr>
          <p:cNvPr id="289" name="NutraIngredients Awards  в Европе в 2021 году"/>
          <p:cNvSpPr/>
          <p:nvPr/>
        </p:nvSpPr>
        <p:spPr>
          <a:xfrm>
            <a:off x="12379680" y="5474880"/>
            <a:ext cx="9863280" cy="2035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0" lang="ru-RU" sz="68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NutraIngredients Awards </a:t>
            </a:r>
            <a:br/>
            <a:r>
              <a:rPr b="1" lang="ru-RU" sz="68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в Европе в 2021 году</a:t>
            </a:r>
            <a:endParaRPr b="0" lang="ru-RU" sz="6800" spc="-1" strike="noStrike">
              <a:latin typeface="Arial"/>
            </a:endParaRPr>
          </a:p>
        </p:txBody>
      </p:sp>
      <p:sp>
        <p:nvSpPr>
          <p:cNvPr id="290" name="Сертификаты:"/>
          <p:cNvSpPr/>
          <p:nvPr/>
        </p:nvSpPr>
        <p:spPr>
          <a:xfrm>
            <a:off x="1300680" y="9413640"/>
            <a:ext cx="8369280" cy="1103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ru-RU" sz="68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Сертификаты:</a:t>
            </a:r>
            <a:endParaRPr b="0" lang="ru-RU" sz="6800" spc="-1" strike="noStrike">
              <a:latin typeface="Arial"/>
            </a:endParaRPr>
          </a:p>
        </p:txBody>
      </p:sp>
      <p:sp>
        <p:nvSpPr>
          <p:cNvPr id="291" name="Линия"/>
          <p:cNvSpPr/>
          <p:nvPr/>
        </p:nvSpPr>
        <p:spPr>
          <a:xfrm>
            <a:off x="1313640" y="8941680"/>
            <a:ext cx="2114676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92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1301400" y="5259240"/>
            <a:ext cx="1273680" cy="1519920"/>
          </a:xfrm>
          <a:prstGeom prst="rect">
            <a:avLst/>
          </a:prstGeom>
          <a:ln w="12700">
            <a:noFill/>
          </a:ln>
        </p:spPr>
      </p:pic>
      <p:pic>
        <p:nvPicPr>
          <p:cNvPr id="293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0726920" y="5259240"/>
            <a:ext cx="1273680" cy="1519920"/>
          </a:xfrm>
          <a:prstGeom prst="rect">
            <a:avLst/>
          </a:prstGeom>
          <a:ln w="12700">
            <a:noFill/>
          </a:ln>
        </p:spPr>
      </p:pic>
      <p:pic>
        <p:nvPicPr>
          <p:cNvPr id="294" name="made-in-france.png" descr="made-in-france.png"/>
          <p:cNvPicPr/>
          <p:nvPr/>
        </p:nvPicPr>
        <p:blipFill>
          <a:blip r:embed="rId4"/>
          <a:stretch/>
        </p:blipFill>
        <p:spPr>
          <a:xfrm>
            <a:off x="11964240" y="10486080"/>
            <a:ext cx="1344960" cy="1344960"/>
          </a:xfrm>
          <a:prstGeom prst="rect">
            <a:avLst/>
          </a:prstGeom>
          <a:ln w="12700">
            <a:noFill/>
          </a:ln>
        </p:spPr>
      </p:pic>
      <p:pic>
        <p:nvPicPr>
          <p:cNvPr id="295" name="Kosher-.png" descr="Kosher-.png"/>
          <p:cNvPicPr/>
          <p:nvPr/>
        </p:nvPicPr>
        <p:blipFill>
          <a:blip r:embed="rId5"/>
          <a:stretch/>
        </p:blipFill>
        <p:spPr>
          <a:xfrm>
            <a:off x="9906840" y="10486080"/>
            <a:ext cx="1344960" cy="1344960"/>
          </a:xfrm>
          <a:prstGeom prst="rect">
            <a:avLst/>
          </a:prstGeom>
          <a:ln w="12700">
            <a:noFill/>
          </a:ln>
        </p:spPr>
      </p:pic>
      <p:pic>
        <p:nvPicPr>
          <p:cNvPr id="296" name="halal.png" descr="halal.png"/>
          <p:cNvPicPr/>
          <p:nvPr/>
        </p:nvPicPr>
        <p:blipFill>
          <a:blip r:embed="rId6"/>
          <a:stretch/>
        </p:blipFill>
        <p:spPr>
          <a:xfrm>
            <a:off x="7849440" y="10486080"/>
            <a:ext cx="1344960" cy="1344960"/>
          </a:xfrm>
          <a:prstGeom prst="rect">
            <a:avLst/>
          </a:prstGeom>
          <a:ln w="12700">
            <a:noFill/>
          </a:ln>
        </p:spPr>
      </p:pic>
      <p:pic>
        <p:nvPicPr>
          <p:cNvPr id="297" name="clean-label.png" descr="clean-label.png"/>
          <p:cNvPicPr/>
          <p:nvPr/>
        </p:nvPicPr>
        <p:blipFill>
          <a:blip r:embed="rId7"/>
          <a:stretch/>
        </p:blipFill>
        <p:spPr>
          <a:xfrm>
            <a:off x="5792040" y="10486080"/>
            <a:ext cx="1344960" cy="1344960"/>
          </a:xfrm>
          <a:prstGeom prst="rect">
            <a:avLst/>
          </a:prstGeom>
          <a:ln w="12700">
            <a:noFill/>
          </a:ln>
        </p:spPr>
      </p:pic>
      <p:pic>
        <p:nvPicPr>
          <p:cNvPr id="298" name="organic.png" descr="organic.png"/>
          <p:cNvPicPr/>
          <p:nvPr/>
        </p:nvPicPr>
        <p:blipFill>
          <a:blip r:embed="rId8"/>
          <a:stretch/>
        </p:blipFill>
        <p:spPr>
          <a:xfrm>
            <a:off x="3430080" y="10486080"/>
            <a:ext cx="1344960" cy="1344960"/>
          </a:xfrm>
          <a:prstGeom prst="rect">
            <a:avLst/>
          </a:prstGeom>
          <a:ln w="12700">
            <a:noFill/>
          </a:ln>
        </p:spPr>
      </p:pic>
      <p:pic>
        <p:nvPicPr>
          <p:cNvPr id="299" name="vegan.png" descr="vegan.png"/>
          <p:cNvPicPr/>
          <p:nvPr/>
        </p:nvPicPr>
        <p:blipFill>
          <a:blip r:embed="rId9"/>
          <a:stretch/>
        </p:blipFill>
        <p:spPr>
          <a:xfrm>
            <a:off x="1372680" y="10486080"/>
            <a:ext cx="1344960" cy="1344960"/>
          </a:xfrm>
          <a:prstGeom prst="rect">
            <a:avLst/>
          </a:prstGeom>
          <a:ln w="12700">
            <a:noFill/>
          </a:ln>
        </p:spPr>
      </p:pic>
      <p:sp>
        <p:nvSpPr>
          <p:cNvPr id="300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ffffff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01" name="Main.png" descr="Main.png"/>
          <p:cNvPicPr/>
          <p:nvPr/>
        </p:nvPicPr>
        <p:blipFill>
          <a:blip r:embed="rId10"/>
          <a:stretch/>
        </p:blipFill>
        <p:spPr>
          <a:xfrm>
            <a:off x="21251880" y="12783960"/>
            <a:ext cx="1775160" cy="3164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Прямоугольник"/>
          <p:cNvSpPr/>
          <p:nvPr/>
        </p:nvSpPr>
        <p:spPr>
          <a:xfrm>
            <a:off x="-63360" y="-22320"/>
            <a:ext cx="24509880" cy="13759560"/>
          </a:xfrm>
          <a:prstGeom prst="rect">
            <a:avLst/>
          </a:prstGeom>
          <a:solidFill>
            <a:srgbClr val="9ed38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3" name="Изображение" descr="Изображение"/>
          <p:cNvPicPr/>
          <p:nvPr/>
        </p:nvPicPr>
        <p:blipFill>
          <a:blip r:embed="rId1">
            <a:alphaModFix amt="26000"/>
          </a:blip>
          <a:srcRect l="0" t="0" r="24590" b="0"/>
          <a:stretch/>
        </p:blipFill>
        <p:spPr>
          <a:xfrm rot="20515800">
            <a:off x="19281600" y="1782720"/>
            <a:ext cx="7333200" cy="11584080"/>
          </a:xfrm>
          <a:prstGeom prst="rect">
            <a:avLst/>
          </a:prstGeom>
          <a:ln w="12700">
            <a:noFill/>
          </a:ln>
        </p:spPr>
      </p:pic>
      <p:sp>
        <p:nvSpPr>
          <p:cNvPr id="304" name="Стимулирует работу головного мозга"/>
          <p:cNvSpPr/>
          <p:nvPr/>
        </p:nvSpPr>
        <p:spPr>
          <a:xfrm>
            <a:off x="1272960" y="6345000"/>
            <a:ext cx="4941000" cy="159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Стимулирует работу головного мозга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305" name="Формула Safrino обогащена  мио-инозитолом (витамин B8)*"/>
          <p:cNvSpPr/>
          <p:nvPr/>
        </p:nvSpPr>
        <p:spPr>
          <a:xfrm>
            <a:off x="1252800" y="1126080"/>
            <a:ext cx="21208680" cy="2365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Формула Safrino обогащена </a:t>
            </a:r>
            <a:br/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мио-инозитолом* 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06" name="Способствует уменьшению тревожности и раздражительности"/>
          <p:cNvSpPr/>
          <p:nvPr/>
        </p:nvSpPr>
        <p:spPr>
          <a:xfrm>
            <a:off x="1274040" y="10325880"/>
            <a:ext cx="8448840" cy="159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Способствует уменьшению тревожности и раздражительности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307" name="Повышает концентрацию внимания"/>
          <p:cNvSpPr/>
          <p:nvPr/>
        </p:nvSpPr>
        <p:spPr>
          <a:xfrm>
            <a:off x="10735920" y="6345000"/>
            <a:ext cx="7490880" cy="883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Повышает концентрацию внимания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308" name="Улучшает состояние кожи и волос"/>
          <p:cNvSpPr/>
          <p:nvPr/>
        </p:nvSpPr>
        <p:spPr>
          <a:xfrm>
            <a:off x="10756440" y="10325880"/>
            <a:ext cx="5127840" cy="159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Улучшает состояние кожи и волос</a:t>
            </a:r>
            <a:endParaRPr b="0" lang="ru-RU" sz="5200" spc="-1" strike="noStrike">
              <a:latin typeface="Arial"/>
            </a:endParaRPr>
          </a:p>
        </p:txBody>
      </p:sp>
      <p:grpSp>
        <p:nvGrpSpPr>
          <p:cNvPr id="309" name="Группа"/>
          <p:cNvGrpSpPr/>
          <p:nvPr/>
        </p:nvGrpSpPr>
        <p:grpSpPr>
          <a:xfrm>
            <a:off x="1374840" y="4291560"/>
            <a:ext cx="1731960" cy="1731960"/>
            <a:chOff x="1374840" y="4291560"/>
            <a:chExt cx="1731960" cy="1731960"/>
          </a:xfrm>
        </p:grpSpPr>
        <p:sp>
          <p:nvSpPr>
            <p:cNvPr id="310" name="Кружок"/>
            <p:cNvSpPr/>
            <p:nvPr/>
          </p:nvSpPr>
          <p:spPr>
            <a:xfrm>
              <a:off x="1374840" y="4291560"/>
              <a:ext cx="1731960" cy="173196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11" name="Изображение" descr="Изображение"/>
            <p:cNvPicPr/>
            <p:nvPr/>
          </p:nvPicPr>
          <p:blipFill>
            <a:blip r:embed="rId2"/>
            <a:stretch/>
          </p:blipFill>
          <p:spPr>
            <a:xfrm>
              <a:off x="1632240" y="4527360"/>
              <a:ext cx="1134000" cy="126000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12" name="Группа"/>
          <p:cNvGrpSpPr/>
          <p:nvPr/>
        </p:nvGrpSpPr>
        <p:grpSpPr>
          <a:xfrm>
            <a:off x="1374840" y="8247960"/>
            <a:ext cx="1731960" cy="1731960"/>
            <a:chOff x="1374840" y="8247960"/>
            <a:chExt cx="1731960" cy="1731960"/>
          </a:xfrm>
        </p:grpSpPr>
        <p:sp>
          <p:nvSpPr>
            <p:cNvPr id="313" name="Кружок"/>
            <p:cNvSpPr/>
            <p:nvPr/>
          </p:nvSpPr>
          <p:spPr>
            <a:xfrm>
              <a:off x="1374840" y="8247960"/>
              <a:ext cx="1731960" cy="173196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14" name="Изображение" descr="Изображение"/>
            <p:cNvPicPr/>
            <p:nvPr/>
          </p:nvPicPr>
          <p:blipFill>
            <a:blip r:embed="rId3"/>
            <a:stretch/>
          </p:blipFill>
          <p:spPr>
            <a:xfrm>
              <a:off x="1639800" y="8430480"/>
              <a:ext cx="1202040" cy="126000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15" name="Группа"/>
          <p:cNvGrpSpPr/>
          <p:nvPr/>
        </p:nvGrpSpPr>
        <p:grpSpPr>
          <a:xfrm>
            <a:off x="10849680" y="4291560"/>
            <a:ext cx="1731960" cy="1731960"/>
            <a:chOff x="10849680" y="4291560"/>
            <a:chExt cx="1731960" cy="1731960"/>
          </a:xfrm>
        </p:grpSpPr>
        <p:sp>
          <p:nvSpPr>
            <p:cNvPr id="316" name="Кружок"/>
            <p:cNvSpPr/>
            <p:nvPr/>
          </p:nvSpPr>
          <p:spPr>
            <a:xfrm>
              <a:off x="10849680" y="4291560"/>
              <a:ext cx="1731960" cy="173196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17" name="Изображение" descr="Изображение"/>
            <p:cNvPicPr/>
            <p:nvPr/>
          </p:nvPicPr>
          <p:blipFill>
            <a:blip r:embed="rId4"/>
            <a:stretch/>
          </p:blipFill>
          <p:spPr>
            <a:xfrm>
              <a:off x="11020320" y="4461840"/>
              <a:ext cx="1391040" cy="139104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18" name="Группа"/>
          <p:cNvGrpSpPr/>
          <p:nvPr/>
        </p:nvGrpSpPr>
        <p:grpSpPr>
          <a:xfrm>
            <a:off x="10849680" y="8235000"/>
            <a:ext cx="1731960" cy="1731960"/>
            <a:chOff x="10849680" y="8235000"/>
            <a:chExt cx="1731960" cy="1731960"/>
          </a:xfrm>
        </p:grpSpPr>
        <p:sp>
          <p:nvSpPr>
            <p:cNvPr id="319" name="Кружок"/>
            <p:cNvSpPr/>
            <p:nvPr/>
          </p:nvSpPr>
          <p:spPr>
            <a:xfrm>
              <a:off x="10849680" y="8235000"/>
              <a:ext cx="1731960" cy="173196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20" name="Изображение" descr="Изображение"/>
            <p:cNvPicPr/>
            <p:nvPr/>
          </p:nvPicPr>
          <p:blipFill>
            <a:blip r:embed="rId5"/>
            <a:stretch/>
          </p:blipFill>
          <p:spPr>
            <a:xfrm>
              <a:off x="11089440" y="8425080"/>
              <a:ext cx="1297800" cy="135180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21" name="Группа"/>
          <p:cNvGrpSpPr/>
          <p:nvPr/>
        </p:nvGrpSpPr>
        <p:grpSpPr>
          <a:xfrm>
            <a:off x="3573000" y="12562200"/>
            <a:ext cx="16441200" cy="770040"/>
            <a:chOff x="3573000" y="12562200"/>
            <a:chExt cx="16441200" cy="770040"/>
          </a:xfrm>
        </p:grpSpPr>
        <p:sp>
          <p:nvSpPr>
            <p:cNvPr id="322" name="Сквиркл"/>
            <p:cNvSpPr/>
            <p:nvPr/>
          </p:nvSpPr>
          <p:spPr>
            <a:xfrm>
              <a:off x="3573000" y="12562200"/>
              <a:ext cx="14783400" cy="76176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3" name="*https://www.nature.com/articles/npp201557"/>
            <p:cNvSpPr/>
            <p:nvPr/>
          </p:nvSpPr>
          <p:spPr>
            <a:xfrm>
              <a:off x="4491720" y="12695400"/>
              <a:ext cx="6531120" cy="6368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85680" rIns="85680" tIns="85680" bIns="85680" anchor="t">
              <a:spAutoFit/>
            </a:bodyPr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ru-RU" sz="3400" spc="-1" strike="noStrike" baseline="6000">
                  <a:solidFill>
                    <a:srgbClr val="000000"/>
                  </a:solidFill>
                  <a:latin typeface="Arial"/>
                  <a:ea typeface="Arial"/>
                </a:rPr>
                <a:t>*</a:t>
              </a:r>
              <a:r>
                <a:rPr b="0" lang="ru-RU" sz="3400" spc="-1" strike="noStrike" u="sng" baseline="6000">
                  <a:solidFill>
                    <a:srgbClr val="0000ff"/>
                  </a:solidFill>
                  <a:uFillTx/>
                  <a:latin typeface="Arial"/>
                  <a:ea typeface="Arial"/>
                  <a:hlinkClick r:id="rId6"/>
                </a:rPr>
                <a:t>https://www.nature.com/articles/npp201557</a:t>
              </a:r>
              <a:endParaRPr b="0" lang="ru-RU" sz="3400" spc="-1" strike="noStrike">
                <a:latin typeface="Arial"/>
              </a:endParaRPr>
            </a:p>
          </p:txBody>
        </p:sp>
        <p:pic>
          <p:nvPicPr>
            <p:cNvPr id="324" name="Изображение" descr="Изображение"/>
            <p:cNvPicPr/>
            <p:nvPr/>
          </p:nvPicPr>
          <p:blipFill>
            <a:blip r:embed="rId7"/>
            <a:stretch/>
          </p:blipFill>
          <p:spPr>
            <a:xfrm>
              <a:off x="3844440" y="12683160"/>
              <a:ext cx="519480" cy="51948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25" name="*https://www.hindawi.com/journals/ije/2016/9132052/"/>
            <p:cNvSpPr/>
            <p:nvPr/>
          </p:nvSpPr>
          <p:spPr>
            <a:xfrm>
              <a:off x="11150640" y="12695400"/>
              <a:ext cx="8863560" cy="6368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85680" rIns="85680" tIns="85680" bIns="85680" anchor="t">
              <a:spAutoFit/>
            </a:bodyPr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ru-RU" sz="3400" spc="-1" strike="noStrike" baseline="6000">
                  <a:solidFill>
                    <a:srgbClr val="000000"/>
                  </a:solidFill>
                  <a:latin typeface="Arial"/>
                  <a:ea typeface="Arial"/>
                </a:rPr>
                <a:t>*</a:t>
              </a:r>
              <a:r>
                <a:rPr b="0" lang="ru-RU" sz="3400" spc="-1" strike="noStrike" u="sng" baseline="6000">
                  <a:solidFill>
                    <a:srgbClr val="0000ff"/>
                  </a:solidFill>
                  <a:uFillTx/>
                  <a:latin typeface="Arial"/>
                  <a:ea typeface="Arial"/>
                  <a:hlinkClick r:id="rId8"/>
                </a:rPr>
                <a:t>https://www.hindawi.com/journals/ije/2016/9132052/</a:t>
              </a:r>
              <a:endParaRPr b="0" lang="ru-RU" sz="3400" spc="-1" strike="noStrike">
                <a:latin typeface="Arial"/>
              </a:endParaRPr>
            </a:p>
          </p:txBody>
        </p:sp>
      </p:grpSp>
      <p:sp>
        <p:nvSpPr>
          <p:cNvPr id="326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ffffff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27" name="Main.png" descr="Main.png"/>
          <p:cNvPicPr/>
          <p:nvPr/>
        </p:nvPicPr>
        <p:blipFill>
          <a:blip r:embed="rId9"/>
          <a:stretch/>
        </p:blipFill>
        <p:spPr>
          <a:xfrm>
            <a:off x="21251880" y="12783960"/>
            <a:ext cx="1775160" cy="3164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Прямоугольник"/>
          <p:cNvSpPr/>
          <p:nvPr/>
        </p:nvSpPr>
        <p:spPr>
          <a:xfrm>
            <a:off x="-63360" y="-19080"/>
            <a:ext cx="24509880" cy="137595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Логический завершитель"/>
          <p:cNvSpPr/>
          <p:nvPr/>
        </p:nvSpPr>
        <p:spPr>
          <a:xfrm>
            <a:off x="5164560" y="4989240"/>
            <a:ext cx="14171040" cy="708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solidFill>
            <a:srgbClr val="ae5287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Фигура"/>
          <p:cNvSpPr/>
          <p:nvPr/>
        </p:nvSpPr>
        <p:spPr>
          <a:xfrm>
            <a:off x="5146200" y="4979520"/>
            <a:ext cx="6852960" cy="7104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197" y="0"/>
                </a:moveTo>
                <a:cubicBezTo>
                  <a:pt x="5013" y="0"/>
                  <a:pt x="0" y="4835"/>
                  <a:pt x="0" y="10800"/>
                </a:cubicBezTo>
                <a:cubicBezTo>
                  <a:pt x="0" y="16765"/>
                  <a:pt x="5013" y="21600"/>
                  <a:pt x="11197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1197" y="0"/>
                </a:lnTo>
                <a:close/>
              </a:path>
            </a:pathLst>
          </a:custGeom>
          <a:solidFill>
            <a:srgbClr val="99d28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МИО-ИНОЗИТОЛ"/>
          <p:cNvSpPr/>
          <p:nvPr/>
        </p:nvSpPr>
        <p:spPr>
          <a:xfrm>
            <a:off x="1264680" y="1113480"/>
            <a:ext cx="11765160" cy="1118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ru-RU" sz="7500" spc="-1" strike="noStrike">
                <a:solidFill>
                  <a:srgbClr val="535353"/>
                </a:solidFill>
                <a:latin typeface="Arial"/>
                <a:ea typeface="Arial"/>
              </a:rPr>
              <a:t>МИО-ИНОЗИТОЛ </a:t>
            </a:r>
            <a:endParaRPr b="0" lang="ru-RU" sz="7500" spc="-1" strike="noStrike">
              <a:latin typeface="Arial"/>
            </a:endParaRPr>
          </a:p>
        </p:txBody>
      </p:sp>
      <p:sp>
        <p:nvSpPr>
          <p:cNvPr id="332" name="АКТИВНАЯ…"/>
          <p:cNvSpPr/>
          <p:nvPr/>
        </p:nvSpPr>
        <p:spPr>
          <a:xfrm>
            <a:off x="4892040" y="7221600"/>
            <a:ext cx="6054840" cy="2482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5200" spc="-1" strike="noStrike">
                <a:solidFill>
                  <a:srgbClr val="ffffff"/>
                </a:solidFill>
                <a:latin typeface="Arial"/>
                <a:ea typeface="Arial"/>
              </a:rPr>
              <a:t>АКТИВНАЯ </a:t>
            </a:r>
            <a:endParaRPr b="0" lang="ru-RU" sz="5200" spc="-1" strike="noStrike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5200" spc="-1" strike="noStrike">
                <a:solidFill>
                  <a:srgbClr val="ffffff"/>
                </a:solidFill>
                <a:latin typeface="Arial"/>
                <a:ea typeface="Arial"/>
              </a:rPr>
              <a:t>ФОРМА </a:t>
            </a:r>
            <a:endParaRPr b="0" lang="ru-RU" sz="5200" spc="-1" strike="noStrike">
              <a:latin typeface="Arial"/>
            </a:endParaRPr>
          </a:p>
          <a:p>
            <a:pPr algn="r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5200" spc="-1" strike="noStrike">
                <a:solidFill>
                  <a:srgbClr val="ffffff"/>
                </a:solidFill>
                <a:latin typeface="Arial"/>
                <a:ea typeface="Arial"/>
              </a:rPr>
              <a:t>ИНОЗИТОЛА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333" name="ЛЕГКО…"/>
          <p:cNvSpPr/>
          <p:nvPr/>
        </p:nvSpPr>
        <p:spPr>
          <a:xfrm>
            <a:off x="13553280" y="7221600"/>
            <a:ext cx="6640920" cy="2482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5200" spc="-1" strike="noStrike">
                <a:solidFill>
                  <a:srgbClr val="f2f4f1"/>
                </a:solidFill>
                <a:latin typeface="Arial"/>
                <a:ea typeface="Arial"/>
              </a:rPr>
              <a:t>ЛЕГКО </a:t>
            </a:r>
            <a:endParaRPr b="0" lang="ru-RU" sz="5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5200" spc="-1" strike="noStrike">
                <a:solidFill>
                  <a:srgbClr val="f2f4f1"/>
                </a:solidFill>
                <a:latin typeface="Arial"/>
                <a:ea typeface="Arial"/>
              </a:rPr>
              <a:t>УСВАИВАЕТСЯ </a:t>
            </a:r>
            <a:endParaRPr b="0" lang="ru-RU" sz="5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5200" spc="-1" strike="noStrike">
                <a:solidFill>
                  <a:srgbClr val="f2f4f1"/>
                </a:solidFill>
                <a:latin typeface="Arial"/>
                <a:ea typeface="Arial"/>
              </a:rPr>
              <a:t>ОРГАНИЗМОМ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334" name="Прямоугольник"/>
          <p:cNvSpPr/>
          <p:nvPr/>
        </p:nvSpPr>
        <p:spPr>
          <a:xfrm>
            <a:off x="11976840" y="4846320"/>
            <a:ext cx="546480" cy="7371360"/>
          </a:xfrm>
          <a:prstGeom prst="rect">
            <a:avLst/>
          </a:prstGeom>
          <a:solidFill>
            <a:srgbClr val="f2f4f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5" name="Изображение" descr="Изображение"/>
          <p:cNvPicPr/>
          <p:nvPr/>
        </p:nvPicPr>
        <p:blipFill>
          <a:blip r:embed="rId1"/>
          <a:srcRect l="299170632" t="0" r="0" b="0"/>
          <a:stretch/>
        </p:blipFill>
        <p:spPr>
          <a:xfrm flipH="1">
            <a:off x="20384640" y="813960"/>
            <a:ext cx="4231800" cy="7167960"/>
          </a:xfrm>
          <a:prstGeom prst="rect">
            <a:avLst/>
          </a:prstGeom>
          <a:ln w="12700">
            <a:noFill/>
          </a:ln>
        </p:spPr>
      </p:pic>
      <p:pic>
        <p:nvPicPr>
          <p:cNvPr id="336" name="Изображение" descr="Изображение"/>
          <p:cNvPicPr/>
          <p:nvPr/>
        </p:nvPicPr>
        <p:blipFill>
          <a:blip r:embed="rId2"/>
          <a:srcRect l="0" t="0" r="359226573" b="0"/>
          <a:stretch/>
        </p:blipFill>
        <p:spPr>
          <a:xfrm>
            <a:off x="21619440" y="6475680"/>
            <a:ext cx="2877480" cy="3570120"/>
          </a:xfrm>
          <a:prstGeom prst="rect">
            <a:avLst/>
          </a:prstGeom>
          <a:ln w="12700">
            <a:noFill/>
          </a:ln>
        </p:spPr>
      </p:pic>
      <p:pic>
        <p:nvPicPr>
          <p:cNvPr id="337" name="Изображение" descr="Изображение"/>
          <p:cNvPicPr/>
          <p:nvPr/>
        </p:nvPicPr>
        <p:blipFill>
          <a:blip r:embed="rId3"/>
          <a:srcRect l="0" t="0" r="0" b="1102618182"/>
          <a:stretch/>
        </p:blipFill>
        <p:spPr>
          <a:xfrm>
            <a:off x="3668400" y="12290760"/>
            <a:ext cx="3570120" cy="1443240"/>
          </a:xfrm>
          <a:prstGeom prst="rect">
            <a:avLst/>
          </a:prstGeom>
          <a:ln w="12700">
            <a:noFill/>
          </a:ln>
        </p:spPr>
      </p:pic>
      <p:pic>
        <p:nvPicPr>
          <p:cNvPr id="338" name="Изображение" descr="Изображение"/>
          <p:cNvPicPr/>
          <p:nvPr/>
        </p:nvPicPr>
        <p:blipFill>
          <a:blip r:embed="rId4"/>
          <a:srcRect l="209840545" t="0" r="0" b="486835593"/>
          <a:stretch/>
        </p:blipFill>
        <p:spPr>
          <a:xfrm>
            <a:off x="-38160" y="4467960"/>
            <a:ext cx="9241560" cy="9265680"/>
          </a:xfrm>
          <a:prstGeom prst="rect">
            <a:avLst/>
          </a:prstGeom>
          <a:ln w="12700">
            <a:noFill/>
          </a:ln>
        </p:spPr>
      </p:pic>
      <p:sp>
        <p:nvSpPr>
          <p:cNvPr id="339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b36b9a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40" name="Main.png" descr="Main.png"/>
          <p:cNvPicPr/>
          <p:nvPr/>
        </p:nvPicPr>
        <p:blipFill>
          <a:blip r:embed="rId5"/>
          <a:stretch/>
        </p:blipFill>
        <p:spPr>
          <a:xfrm>
            <a:off x="21251880" y="12783960"/>
            <a:ext cx="1775160" cy="3164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Прямоугольник"/>
          <p:cNvSpPr/>
          <p:nvPr/>
        </p:nvSpPr>
        <p:spPr>
          <a:xfrm>
            <a:off x="-63360" y="-22320"/>
            <a:ext cx="24509880" cy="13759560"/>
          </a:xfrm>
          <a:prstGeom prst="rect">
            <a:avLst/>
          </a:prstGeom>
          <a:solidFill>
            <a:srgbClr val="eee4f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42" name="Группа"/>
          <p:cNvGrpSpPr/>
          <p:nvPr/>
        </p:nvGrpSpPr>
        <p:grpSpPr>
          <a:xfrm>
            <a:off x="10829160" y="-682920"/>
            <a:ext cx="13699800" cy="14978880"/>
            <a:chOff x="10829160" y="-682920"/>
            <a:chExt cx="13699800" cy="14978880"/>
          </a:xfrm>
        </p:grpSpPr>
        <p:pic>
          <p:nvPicPr>
            <p:cNvPr id="343" name="DSC01011_Dx0 копия.jpg" descr="DSC01011_Dx0 копия.jpg"/>
            <p:cNvPicPr/>
            <p:nvPr/>
          </p:nvPicPr>
          <p:blipFill>
            <a:blip r:embed="rId1"/>
            <a:srcRect l="0" t="0" r="8586" b="0"/>
            <a:stretch/>
          </p:blipFill>
          <p:spPr>
            <a:xfrm>
              <a:off x="10836360" y="-682920"/>
              <a:ext cx="13692600" cy="1497888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44" name="Прямоугольник"/>
            <p:cNvSpPr/>
            <p:nvPr/>
          </p:nvSpPr>
          <p:spPr>
            <a:xfrm>
              <a:off x="10829160" y="-388440"/>
              <a:ext cx="3589920" cy="14597280"/>
            </a:xfrm>
            <a:prstGeom prst="rect">
              <a:avLst/>
            </a:prstGeom>
            <a:gradFill rotWithShape="0">
              <a:gsLst>
                <a:gs pos="0">
                  <a:srgbClr val="eee4f9"/>
                </a:gs>
                <a:gs pos="100000">
                  <a:srgbClr val="eee4f9">
                    <a:alpha val="0"/>
                  </a:srgbClr>
                </a:gs>
              </a:gsLst>
              <a:lin ang="0"/>
            </a:gra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45" name="Содержание веществ…"/>
          <p:cNvSpPr/>
          <p:nvPr/>
        </p:nvSpPr>
        <p:spPr>
          <a:xfrm>
            <a:off x="1250280" y="1097280"/>
            <a:ext cx="15886440" cy="2365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Содержание веществ </a:t>
            </a:r>
            <a:endParaRPr b="0" lang="ru-RU" sz="7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в 1 капсуле Safrino: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46" name="Мио-инозитол…"/>
          <p:cNvSpPr/>
          <p:nvPr/>
        </p:nvSpPr>
        <p:spPr>
          <a:xfrm>
            <a:off x="1250640" y="4347000"/>
            <a:ext cx="9327240" cy="6876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marL="721800" indent="-721800">
              <a:lnSpc>
                <a:spcPct val="100000"/>
              </a:lnSpc>
              <a:spcBef>
                <a:spcPts val="4799"/>
              </a:spcBef>
              <a:buClr>
                <a:srgbClr val="535353"/>
              </a:buClr>
              <a:buFont typeface="Symbol"/>
              <a:buChar char=""/>
            </a:pPr>
            <a:r>
              <a:rPr b="0" lang="ru-RU" sz="72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Мио-инозитол </a:t>
            </a:r>
            <a:endParaRPr b="0" lang="ru-RU" sz="7200" spc="-1" strike="noStrike">
              <a:latin typeface="Arial"/>
            </a:endParaRPr>
          </a:p>
          <a:p>
            <a:pPr marL="721800" indent="-721800">
              <a:lnSpc>
                <a:spcPct val="100000"/>
              </a:lnSpc>
              <a:spcBef>
                <a:spcPts val="4799"/>
              </a:spcBef>
              <a:buClr>
                <a:srgbClr val="535353"/>
              </a:buClr>
              <a:buFont typeface="Symbol"/>
              <a:buChar char=""/>
            </a:pPr>
            <a:r>
              <a:rPr b="0" lang="ru-RU" sz="72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Экстракт рылец шафрана (Crocus sativus L.) Safr’Inside</a:t>
            </a:r>
            <a:endParaRPr b="0" lang="ru-RU" sz="7200" spc="-1" strike="noStrike">
              <a:latin typeface="Arial"/>
            </a:endParaRPr>
          </a:p>
          <a:p>
            <a:pPr marL="721800" indent="-721800">
              <a:lnSpc>
                <a:spcPct val="100000"/>
              </a:lnSpc>
              <a:spcBef>
                <a:spcPts val="4799"/>
              </a:spcBef>
              <a:buClr>
                <a:srgbClr val="535353"/>
              </a:buClr>
              <a:buFont typeface="Symbol"/>
              <a:buChar char=""/>
            </a:pPr>
            <a:r>
              <a:rPr b="0" lang="ru-RU" sz="72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Цинк (компонент оболочки капсулы)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47" name="В упаковке 30 капсул  на 30 дней приема"/>
          <p:cNvSpPr/>
          <p:nvPr/>
        </p:nvSpPr>
        <p:spPr>
          <a:xfrm>
            <a:off x="1620000" y="10980000"/>
            <a:ext cx="13198680" cy="1755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5200" spc="-1" strike="noStrike">
                <a:solidFill>
                  <a:srgbClr val="ae5287"/>
                </a:solidFill>
                <a:latin typeface="Arial"/>
                <a:ea typeface="Arial"/>
              </a:rPr>
              <a:t>В упаковке 30 капсул </a:t>
            </a:r>
            <a:br/>
            <a:r>
              <a:rPr b="1" lang="ru-RU" sz="5200" spc="-1" strike="noStrike">
                <a:solidFill>
                  <a:srgbClr val="ae5287"/>
                </a:solidFill>
                <a:latin typeface="Arial"/>
                <a:ea typeface="Arial"/>
              </a:rPr>
              <a:t>на 30 дней приема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348" name="350 мг…"/>
          <p:cNvSpPr/>
          <p:nvPr/>
        </p:nvSpPr>
        <p:spPr>
          <a:xfrm>
            <a:off x="12128760" y="4391640"/>
            <a:ext cx="2739960" cy="6114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r">
              <a:lnSpc>
                <a:spcPct val="100000"/>
              </a:lnSpc>
              <a:spcBef>
                <a:spcPts val="4799"/>
              </a:spcBef>
              <a:tabLst>
                <a:tab algn="l" pos="0"/>
              </a:tabLst>
            </a:pPr>
            <a:r>
              <a:rPr b="0" lang="ru-RU" sz="72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350 мг</a:t>
            </a:r>
            <a:endParaRPr b="0" lang="ru-RU" sz="72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799"/>
              </a:spcBef>
              <a:tabLst>
                <a:tab algn="l" pos="0"/>
              </a:tabLst>
            </a:pPr>
            <a:br/>
            <a:r>
              <a:rPr b="0" lang="ru-RU" sz="72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30 мг</a:t>
            </a:r>
            <a:endParaRPr b="0" lang="ru-RU" sz="72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799"/>
              </a:spcBef>
              <a:tabLst>
                <a:tab algn="l" pos="0"/>
              </a:tabLst>
            </a:pPr>
            <a:br/>
            <a:endParaRPr b="0" lang="ru-RU" sz="72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799"/>
              </a:spcBef>
              <a:tabLst>
                <a:tab algn="l" pos="0"/>
              </a:tabLst>
            </a:pPr>
            <a:r>
              <a:rPr b="0" lang="ru-RU" sz="72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2.3 мг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49" name="Линия"/>
          <p:cNvSpPr/>
          <p:nvPr/>
        </p:nvSpPr>
        <p:spPr>
          <a:xfrm>
            <a:off x="6445080" y="5040000"/>
            <a:ext cx="6154920" cy="360"/>
          </a:xfrm>
          <a:prstGeom prst="line">
            <a:avLst/>
          </a:prstGeom>
          <a:ln w="25400">
            <a:solidFill>
              <a:srgbClr val="a7a7a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Линия"/>
          <p:cNvSpPr/>
          <p:nvPr/>
        </p:nvSpPr>
        <p:spPr>
          <a:xfrm flipV="1">
            <a:off x="10824840" y="7015680"/>
            <a:ext cx="2135160" cy="4320"/>
          </a:xfrm>
          <a:prstGeom prst="line">
            <a:avLst/>
          </a:prstGeom>
          <a:ln w="25400">
            <a:solidFill>
              <a:srgbClr val="a7a7a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Линия"/>
          <p:cNvSpPr/>
          <p:nvPr/>
        </p:nvSpPr>
        <p:spPr>
          <a:xfrm>
            <a:off x="9180000" y="9900000"/>
            <a:ext cx="3589200" cy="0"/>
          </a:xfrm>
          <a:prstGeom prst="line">
            <a:avLst/>
          </a:prstGeom>
          <a:ln w="25400">
            <a:solidFill>
              <a:srgbClr val="a7a7a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b36b9a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53" name="Main.png" descr="Main.png"/>
          <p:cNvPicPr/>
          <p:nvPr/>
        </p:nvPicPr>
        <p:blipFill>
          <a:blip r:embed="rId2"/>
          <a:stretch/>
        </p:blipFill>
        <p:spPr>
          <a:xfrm>
            <a:off x="21251880" y="12783960"/>
            <a:ext cx="1775160" cy="3164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Прямоугольник"/>
          <p:cNvSpPr/>
          <p:nvPr/>
        </p:nvSpPr>
        <p:spPr>
          <a:xfrm>
            <a:off x="-63360" y="-22320"/>
            <a:ext cx="24509880" cy="13759560"/>
          </a:xfrm>
          <a:prstGeom prst="rect">
            <a:avLst/>
          </a:prstGeom>
          <a:solidFill>
            <a:srgbClr val="9ed38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55" name="Группа"/>
          <p:cNvGrpSpPr/>
          <p:nvPr/>
        </p:nvGrpSpPr>
        <p:grpSpPr>
          <a:xfrm>
            <a:off x="13209840" y="1308600"/>
            <a:ext cx="17354520" cy="14682960"/>
            <a:chOff x="13209840" y="1308600"/>
            <a:chExt cx="17354520" cy="14682960"/>
          </a:xfrm>
        </p:grpSpPr>
        <p:sp>
          <p:nvSpPr>
            <p:cNvPr id="356" name="Кружок"/>
            <p:cNvSpPr/>
            <p:nvPr/>
          </p:nvSpPr>
          <p:spPr>
            <a:xfrm>
              <a:off x="18000360" y="1308600"/>
              <a:ext cx="12564000" cy="12564000"/>
            </a:xfrm>
            <a:prstGeom prst="ellipse">
              <a:avLst/>
            </a:prstGeom>
            <a:solidFill>
              <a:srgbClr val="c0e2b4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7" name="iStock-629787306.jpg"/>
            <p:cNvSpPr/>
            <p:nvPr/>
          </p:nvSpPr>
          <p:spPr>
            <a:xfrm>
              <a:off x="13209840" y="3427560"/>
              <a:ext cx="12564000" cy="12564000"/>
            </a:xfrm>
            <a:custGeom>
              <a:avLst/>
              <a:gdLst/>
              <a:ahLst/>
              <a:rect l="l" t="t" r="r" b="b"/>
              <a:pathLst>
                <a:path w="19679" h="20595">
                  <a:moveTo>
                    <a:pt x="9839" y="0"/>
                  </a:moveTo>
                  <a:cubicBezTo>
                    <a:pt x="7321" y="0"/>
                    <a:pt x="4803" y="1006"/>
                    <a:pt x="2882" y="3016"/>
                  </a:cubicBezTo>
                  <a:cubicBezTo>
                    <a:pt x="-961" y="7038"/>
                    <a:pt x="-961" y="13557"/>
                    <a:pt x="2882" y="17579"/>
                  </a:cubicBezTo>
                  <a:cubicBezTo>
                    <a:pt x="6724" y="21600"/>
                    <a:pt x="12954" y="21600"/>
                    <a:pt x="16796" y="17579"/>
                  </a:cubicBezTo>
                  <a:cubicBezTo>
                    <a:pt x="20639" y="13557"/>
                    <a:pt x="20639" y="7038"/>
                    <a:pt x="16796" y="3016"/>
                  </a:cubicBezTo>
                  <a:cubicBezTo>
                    <a:pt x="14875" y="1006"/>
                    <a:pt x="12357" y="0"/>
                    <a:pt x="9839" y="0"/>
                  </a:cubicBez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58" name="Safrino для тех, кто:"/>
          <p:cNvSpPr/>
          <p:nvPr/>
        </p:nvSpPr>
        <p:spPr>
          <a:xfrm>
            <a:off x="1235160" y="1126080"/>
            <a:ext cx="12914640" cy="1268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Safrino для тех, кто: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59" name="01"/>
          <p:cNvSpPr/>
          <p:nvPr/>
        </p:nvSpPr>
        <p:spPr>
          <a:xfrm>
            <a:off x="1161360" y="3523680"/>
            <a:ext cx="4317120" cy="2792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7200" spc="-1" strike="noStrike" cap="all">
                <a:solidFill>
                  <a:srgbClr val="ffffff">
                    <a:alpha val="27000"/>
                  </a:srgbClr>
                </a:solidFill>
                <a:latin typeface="Arial"/>
                <a:ea typeface="Arial"/>
              </a:rPr>
              <a:t>01</a:t>
            </a:r>
            <a:endParaRPr b="0" lang="ru-RU" sz="17200" spc="-1" strike="noStrike">
              <a:latin typeface="Arial"/>
            </a:endParaRPr>
          </a:p>
        </p:txBody>
      </p:sp>
      <p:sp>
        <p:nvSpPr>
          <p:cNvPr id="360" name="02"/>
          <p:cNvSpPr/>
          <p:nvPr/>
        </p:nvSpPr>
        <p:spPr>
          <a:xfrm>
            <a:off x="1161360" y="6440760"/>
            <a:ext cx="4317120" cy="2792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7200" spc="-1" strike="noStrike" cap="all">
                <a:solidFill>
                  <a:srgbClr val="ffffff">
                    <a:alpha val="27000"/>
                  </a:srgbClr>
                </a:solidFill>
                <a:latin typeface="Arial"/>
                <a:ea typeface="Arial"/>
              </a:rPr>
              <a:t>02</a:t>
            </a:r>
            <a:endParaRPr b="0" lang="ru-RU" sz="17200" spc="-1" strike="noStrike">
              <a:latin typeface="Arial"/>
            </a:endParaRPr>
          </a:p>
        </p:txBody>
      </p:sp>
      <p:sp>
        <p:nvSpPr>
          <p:cNvPr id="361" name="03"/>
          <p:cNvSpPr/>
          <p:nvPr/>
        </p:nvSpPr>
        <p:spPr>
          <a:xfrm>
            <a:off x="1161360" y="9357840"/>
            <a:ext cx="4317120" cy="2792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7200" spc="-1" strike="noStrike" cap="all">
                <a:solidFill>
                  <a:srgbClr val="ffffff">
                    <a:alpha val="27000"/>
                  </a:srgbClr>
                </a:solidFill>
                <a:latin typeface="Arial"/>
                <a:ea typeface="Arial"/>
              </a:rPr>
              <a:t>03</a:t>
            </a:r>
            <a:endParaRPr b="0" lang="ru-RU" sz="17200" spc="-1" strike="noStrike">
              <a:latin typeface="Arial"/>
            </a:endParaRPr>
          </a:p>
        </p:txBody>
      </p:sp>
      <p:sp>
        <p:nvSpPr>
          <p:cNvPr id="362" name="постоянно находится в стрессе"/>
          <p:cNvSpPr/>
          <p:nvPr/>
        </p:nvSpPr>
        <p:spPr>
          <a:xfrm>
            <a:off x="3764520" y="4282920"/>
            <a:ext cx="7119360" cy="2365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72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постоянно находится в стрессе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63" name="часто испытывает тревожность и склонен  к депрессии"/>
          <p:cNvSpPr/>
          <p:nvPr/>
        </p:nvSpPr>
        <p:spPr>
          <a:xfrm>
            <a:off x="3764520" y="6881760"/>
            <a:ext cx="9071640" cy="3462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72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часто испытывает тревожность и склонен </a:t>
            </a:r>
            <a:br/>
            <a:r>
              <a:rPr b="1" lang="ru-RU" sz="72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к депрессии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64" name="имеет проблемы со сном"/>
          <p:cNvSpPr/>
          <p:nvPr/>
        </p:nvSpPr>
        <p:spPr>
          <a:xfrm>
            <a:off x="3764520" y="10435680"/>
            <a:ext cx="11943000" cy="1268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ru-RU" sz="7200" spc="-1" strike="noStrike" baseline="19000">
                <a:solidFill>
                  <a:srgbClr val="535353"/>
                </a:solidFill>
                <a:latin typeface="Arial"/>
                <a:ea typeface="Arial"/>
              </a:rPr>
              <a:t>имеет проблемы со сном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65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ffffff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66" name="cc logo_white.png" descr="cc logo_white.png"/>
          <p:cNvPicPr/>
          <p:nvPr/>
        </p:nvPicPr>
        <p:blipFill>
          <a:blip r:embed="rId2"/>
          <a:stretch/>
        </p:blipFill>
        <p:spPr>
          <a:xfrm>
            <a:off x="21026880" y="12616200"/>
            <a:ext cx="2225160" cy="679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Группа"/>
          <p:cNvGrpSpPr/>
          <p:nvPr/>
        </p:nvGrpSpPr>
        <p:grpSpPr>
          <a:xfrm>
            <a:off x="-7395840" y="-10400400"/>
            <a:ext cx="34664400" cy="30394800"/>
            <a:chOff x="-7395840" y="-10400400"/>
            <a:chExt cx="34664400" cy="30394800"/>
          </a:xfrm>
        </p:grpSpPr>
        <p:pic>
          <p:nvPicPr>
            <p:cNvPr id="368" name="marcos-paulo-prado-yHL7WxJFvI8-unsplash.jpg" descr="marcos-paulo-prado-yHL7WxJFvI8-unsplash.jpg"/>
            <p:cNvPicPr/>
            <p:nvPr/>
          </p:nvPicPr>
          <p:blipFill>
            <a:blip r:embed="rId1">
              <a:alphaModFix amt="87000"/>
            </a:blip>
            <a:srcRect l="0" t="11012" r="21245" b="22363"/>
            <a:stretch/>
          </p:blipFill>
          <p:spPr>
            <a:xfrm>
              <a:off x="-1865880" y="-1159560"/>
              <a:ext cx="26385840" cy="148806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69" name="Фигура"/>
            <p:cNvSpPr/>
            <p:nvPr/>
          </p:nvSpPr>
          <p:spPr>
            <a:xfrm rot="19641600">
              <a:off x="-5157720" y="-3712320"/>
              <a:ext cx="29782440" cy="17019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0921" y="2065"/>
                  </a:moveTo>
                  <a:cubicBezTo>
                    <a:pt x="18263" y="6916"/>
                    <a:pt x="14770" y="10110"/>
                    <a:pt x="10976" y="11159"/>
                  </a:cubicBezTo>
                  <a:cubicBezTo>
                    <a:pt x="8528" y="11836"/>
                    <a:pt x="5950" y="11623"/>
                    <a:pt x="3728" y="13587"/>
                  </a:cubicBezTo>
                  <a:cubicBezTo>
                    <a:pt x="1891" y="15211"/>
                    <a:pt x="536" y="18124"/>
                    <a:pt x="0" y="21600"/>
                  </a:cubicBezTo>
                  <a:lnTo>
                    <a:pt x="437" y="0"/>
                  </a:lnTo>
                  <a:lnTo>
                    <a:pt x="21600" y="82"/>
                  </a:lnTo>
                  <a:lnTo>
                    <a:pt x="20921" y="2065"/>
                  </a:lnTo>
                  <a:close/>
                </a:path>
              </a:pathLst>
            </a:custGeom>
            <a:solidFill>
              <a:srgbClr val="ae5287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0" name="Фигура"/>
            <p:cNvSpPr/>
            <p:nvPr/>
          </p:nvSpPr>
          <p:spPr>
            <a:xfrm>
              <a:off x="-2513880" y="-1861200"/>
              <a:ext cx="29782440" cy="17019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20921" y="2065"/>
                  </a:moveTo>
                  <a:cubicBezTo>
                    <a:pt x="18263" y="6916"/>
                    <a:pt x="14770" y="10110"/>
                    <a:pt x="10976" y="11159"/>
                  </a:cubicBezTo>
                  <a:cubicBezTo>
                    <a:pt x="8528" y="11836"/>
                    <a:pt x="5950" y="11623"/>
                    <a:pt x="3728" y="13587"/>
                  </a:cubicBezTo>
                  <a:cubicBezTo>
                    <a:pt x="1891" y="15211"/>
                    <a:pt x="536" y="18124"/>
                    <a:pt x="0" y="21600"/>
                  </a:cubicBezTo>
                  <a:lnTo>
                    <a:pt x="437" y="0"/>
                  </a:lnTo>
                  <a:lnTo>
                    <a:pt x="21600" y="82"/>
                  </a:lnTo>
                  <a:lnTo>
                    <a:pt x="20921" y="2065"/>
                  </a:lnTo>
                  <a:close/>
                </a:path>
              </a:pathLst>
            </a:custGeom>
            <a:solidFill>
              <a:srgbClr val="99d28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71" name="Safrino"/>
          <p:cNvSpPr/>
          <p:nvPr/>
        </p:nvSpPr>
        <p:spPr>
          <a:xfrm>
            <a:off x="21552120" y="12629520"/>
            <a:ext cx="2331000" cy="755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r">
              <a:lnSpc>
                <a:spcPct val="120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rgbClr val="ffffff"/>
                </a:solidFill>
                <a:latin typeface="Arial"/>
                <a:ea typeface="Arial"/>
              </a:rPr>
              <a:t>Safrino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72" name="1 капсула в день =  залог хорошего настроения"/>
          <p:cNvSpPr/>
          <p:nvPr/>
        </p:nvSpPr>
        <p:spPr>
          <a:xfrm>
            <a:off x="1434960" y="1037160"/>
            <a:ext cx="21924720" cy="2852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800" spc="-1" strike="noStrike" cap="all">
                <a:solidFill>
                  <a:srgbClr val="ffffff"/>
                </a:solidFill>
                <a:latin typeface="Arial"/>
                <a:ea typeface="Arial"/>
              </a:rPr>
              <a:t>1 капсула в день = </a:t>
            </a:r>
            <a:br/>
            <a:r>
              <a:rPr b="1" lang="ru-RU" sz="8800" spc="-1" strike="noStrike" cap="all">
                <a:solidFill>
                  <a:srgbClr val="ffffff"/>
                </a:solidFill>
                <a:latin typeface="Arial"/>
                <a:ea typeface="Arial"/>
              </a:rPr>
              <a:t>залог хорошего настроения</a:t>
            </a:r>
            <a:endParaRPr b="0" lang="ru-RU" sz="8800" spc="-1" strike="noStrike">
              <a:latin typeface="Arial"/>
            </a:endParaRPr>
          </a:p>
        </p:txBody>
      </p:sp>
      <p:pic>
        <p:nvPicPr>
          <p:cNvPr id="373" name="cc logo_white.png" descr="cc logo_white.png"/>
          <p:cNvPicPr/>
          <p:nvPr/>
        </p:nvPicPr>
        <p:blipFill>
          <a:blip r:embed="rId2"/>
          <a:stretch/>
        </p:blipFill>
        <p:spPr>
          <a:xfrm>
            <a:off x="21782520" y="800280"/>
            <a:ext cx="2225160" cy="679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safrino_top banner.jpg" descr="safrino_top banner.jpg"/>
          <p:cNvPicPr/>
          <p:nvPr/>
        </p:nvPicPr>
        <p:blipFill>
          <a:blip r:embed="rId1"/>
          <a:srcRect l="4587" t="20117" r="16214" b="565"/>
          <a:stretch/>
        </p:blipFill>
        <p:spPr>
          <a:xfrm>
            <a:off x="-97200" y="-64440"/>
            <a:ext cx="24577560" cy="13844160"/>
          </a:xfrm>
          <a:prstGeom prst="rect">
            <a:avLst/>
          </a:prstGeom>
          <a:ln w="12700">
            <a:noFill/>
          </a:ln>
        </p:spPr>
      </p:pic>
      <p:sp>
        <p:nvSpPr>
          <p:cNvPr id="375" name="Safrino"/>
          <p:cNvSpPr/>
          <p:nvPr/>
        </p:nvSpPr>
        <p:spPr>
          <a:xfrm>
            <a:off x="1290960" y="1211760"/>
            <a:ext cx="18077760" cy="1420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ru-RU" sz="9700" spc="-1" strike="noStrike" cap="all">
                <a:solidFill>
                  <a:srgbClr val="ffffff"/>
                </a:solidFill>
                <a:latin typeface="Arial"/>
                <a:ea typeface="Gilroy Bold"/>
              </a:rPr>
              <a:t>Safrino</a:t>
            </a:r>
            <a:endParaRPr b="0" lang="ru-RU" sz="9700" spc="-1" strike="noStrike">
              <a:latin typeface="Arial"/>
            </a:endParaRPr>
          </a:p>
        </p:txBody>
      </p:sp>
      <p:sp>
        <p:nvSpPr>
          <p:cNvPr id="376" name="Эмоциональный баланс…"/>
          <p:cNvSpPr/>
          <p:nvPr/>
        </p:nvSpPr>
        <p:spPr>
          <a:xfrm>
            <a:off x="2986200" y="3486240"/>
            <a:ext cx="14969520" cy="11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7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Эмоциональный баланс</a:t>
            </a:r>
            <a:r>
              <a:rPr b="0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b="0" lang="ru-RU" sz="4200" spc="-1" strike="noStrike">
              <a:latin typeface="Arial"/>
            </a:endParaRPr>
          </a:p>
          <a:p>
            <a:pPr>
              <a:lnSpc>
                <a:spcPct val="7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даже в стрессовых ситуациях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377" name="Премиальный экстракт шафрана…"/>
          <p:cNvSpPr/>
          <p:nvPr/>
        </p:nvSpPr>
        <p:spPr>
          <a:xfrm>
            <a:off x="2950200" y="5608800"/>
            <a:ext cx="14969520" cy="1370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Премиальный экстракт шафрана</a:t>
            </a:r>
            <a:endParaRPr b="0" lang="ru-RU" sz="4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+ активная форма инозитола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378" name="Антистресс-формула,…"/>
          <p:cNvSpPr/>
          <p:nvPr/>
        </p:nvSpPr>
        <p:spPr>
          <a:xfrm>
            <a:off x="2988000" y="8138160"/>
            <a:ext cx="14969520" cy="1370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Безопасная антистресс-формула, </a:t>
            </a:r>
            <a:endParaRPr b="0" lang="ru-RU" sz="4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созданная самой природой</a:t>
            </a:r>
            <a:endParaRPr b="0" lang="ru-RU" sz="4200" spc="-1" strike="noStrike">
              <a:latin typeface="Arial"/>
            </a:endParaRPr>
          </a:p>
        </p:txBody>
      </p:sp>
      <p:sp>
        <p:nvSpPr>
          <p:cNvPr id="379" name="Эффективность компонентов состава…"/>
          <p:cNvSpPr/>
          <p:nvPr/>
        </p:nvSpPr>
        <p:spPr>
          <a:xfrm>
            <a:off x="2950200" y="10470240"/>
            <a:ext cx="14969520" cy="1370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Эффективность компонентов состава</a:t>
            </a:r>
            <a:endParaRPr b="0" lang="ru-RU" sz="4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4200" spc="-1" strike="noStrike">
                <a:solidFill>
                  <a:srgbClr val="ffffff"/>
                </a:solidFill>
                <a:latin typeface="Arial"/>
                <a:ea typeface="Arial"/>
              </a:rPr>
              <a:t>подтверждена исследованиями</a:t>
            </a:r>
            <a:endParaRPr b="0" lang="ru-RU" sz="4200" spc="-1" strike="noStrike">
              <a:latin typeface="Arial"/>
            </a:endParaRPr>
          </a:p>
        </p:txBody>
      </p:sp>
      <p:grpSp>
        <p:nvGrpSpPr>
          <p:cNvPr id="380" name="Группа"/>
          <p:cNvGrpSpPr/>
          <p:nvPr/>
        </p:nvGrpSpPr>
        <p:grpSpPr>
          <a:xfrm>
            <a:off x="1947960" y="3396600"/>
            <a:ext cx="653760" cy="653760"/>
            <a:chOff x="1947960" y="3396600"/>
            <a:chExt cx="653760" cy="653760"/>
          </a:xfrm>
        </p:grpSpPr>
        <p:sp>
          <p:nvSpPr>
            <p:cNvPr id="381" name="Кружок"/>
            <p:cNvSpPr/>
            <p:nvPr/>
          </p:nvSpPr>
          <p:spPr>
            <a:xfrm>
              <a:off x="2116440" y="3565440"/>
              <a:ext cx="316440" cy="316440"/>
            </a:xfrm>
            <a:prstGeom prst="ellipse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2" name="Кружок"/>
            <p:cNvSpPr/>
            <p:nvPr/>
          </p:nvSpPr>
          <p:spPr>
            <a:xfrm>
              <a:off x="1947960" y="3396600"/>
              <a:ext cx="653760" cy="653760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83" name="Группа"/>
          <p:cNvGrpSpPr/>
          <p:nvPr/>
        </p:nvGrpSpPr>
        <p:grpSpPr>
          <a:xfrm>
            <a:off x="1947960" y="5693400"/>
            <a:ext cx="653760" cy="653760"/>
            <a:chOff x="1947960" y="5693400"/>
            <a:chExt cx="653760" cy="653760"/>
          </a:xfrm>
        </p:grpSpPr>
        <p:sp>
          <p:nvSpPr>
            <p:cNvPr id="384" name="Кружок"/>
            <p:cNvSpPr/>
            <p:nvPr/>
          </p:nvSpPr>
          <p:spPr>
            <a:xfrm>
              <a:off x="2116440" y="5862240"/>
              <a:ext cx="316440" cy="316440"/>
            </a:xfrm>
            <a:prstGeom prst="ellipse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5" name="Кружок"/>
            <p:cNvSpPr/>
            <p:nvPr/>
          </p:nvSpPr>
          <p:spPr>
            <a:xfrm>
              <a:off x="1947960" y="5693400"/>
              <a:ext cx="653760" cy="653760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86" name="Группа"/>
          <p:cNvGrpSpPr/>
          <p:nvPr/>
        </p:nvGrpSpPr>
        <p:grpSpPr>
          <a:xfrm>
            <a:off x="1947960" y="8194320"/>
            <a:ext cx="653760" cy="653760"/>
            <a:chOff x="1947960" y="8194320"/>
            <a:chExt cx="653760" cy="653760"/>
          </a:xfrm>
        </p:grpSpPr>
        <p:sp>
          <p:nvSpPr>
            <p:cNvPr id="387" name="Кружок"/>
            <p:cNvSpPr/>
            <p:nvPr/>
          </p:nvSpPr>
          <p:spPr>
            <a:xfrm>
              <a:off x="2116440" y="8363160"/>
              <a:ext cx="316440" cy="316440"/>
            </a:xfrm>
            <a:prstGeom prst="ellipse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8" name="Кружок"/>
            <p:cNvSpPr/>
            <p:nvPr/>
          </p:nvSpPr>
          <p:spPr>
            <a:xfrm>
              <a:off x="1947960" y="8194320"/>
              <a:ext cx="653760" cy="653760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89" name="Группа"/>
          <p:cNvGrpSpPr/>
          <p:nvPr/>
        </p:nvGrpSpPr>
        <p:grpSpPr>
          <a:xfrm>
            <a:off x="1947960" y="10499760"/>
            <a:ext cx="653760" cy="653760"/>
            <a:chOff x="1947960" y="10499760"/>
            <a:chExt cx="653760" cy="653760"/>
          </a:xfrm>
        </p:grpSpPr>
        <p:sp>
          <p:nvSpPr>
            <p:cNvPr id="390" name="Кружок"/>
            <p:cNvSpPr/>
            <p:nvPr/>
          </p:nvSpPr>
          <p:spPr>
            <a:xfrm>
              <a:off x="2116440" y="10668600"/>
              <a:ext cx="316440" cy="316440"/>
            </a:xfrm>
            <a:prstGeom prst="ellipse">
              <a:avLst/>
            </a:prstGeom>
            <a:solidFill>
              <a:srgbClr val="fffff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1" name="Кружок"/>
            <p:cNvSpPr/>
            <p:nvPr/>
          </p:nvSpPr>
          <p:spPr>
            <a:xfrm>
              <a:off x="1947960" y="10499760"/>
              <a:ext cx="653760" cy="653760"/>
            </a:xfrm>
            <a:prstGeom prst="ellipse">
              <a:avLst/>
            </a:prstGeom>
            <a:noFill/>
            <a:ln w="254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92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ffffff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93" name="cc logo_white.png" descr="cc logo_white.png"/>
          <p:cNvPicPr/>
          <p:nvPr/>
        </p:nvPicPr>
        <p:blipFill>
          <a:blip r:embed="rId2"/>
          <a:stretch/>
        </p:blipFill>
        <p:spPr>
          <a:xfrm>
            <a:off x="21026880" y="12616200"/>
            <a:ext cx="2225160" cy="679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Прямоугольник"/>
          <p:cNvSpPr/>
          <p:nvPr/>
        </p:nvSpPr>
        <p:spPr>
          <a:xfrm>
            <a:off x="-63360" y="-22320"/>
            <a:ext cx="24509880" cy="137595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Прямоугольник"/>
          <p:cNvSpPr/>
          <p:nvPr/>
        </p:nvSpPr>
        <p:spPr>
          <a:xfrm>
            <a:off x="11693880" y="-182520"/>
            <a:ext cx="12694680" cy="14080320"/>
          </a:xfrm>
          <a:prstGeom prst="rect">
            <a:avLst/>
          </a:prstGeom>
          <a:solidFill>
            <a:srgbClr val="9ed38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Safrino"/>
          <p:cNvSpPr/>
          <p:nvPr/>
        </p:nvSpPr>
        <p:spPr>
          <a:xfrm>
            <a:off x="1237320" y="3229920"/>
            <a:ext cx="21501720" cy="1268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Safrino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397" name="БОНУСНЫЕ БАЛЛЫ…"/>
          <p:cNvSpPr/>
          <p:nvPr/>
        </p:nvSpPr>
        <p:spPr>
          <a:xfrm>
            <a:off x="1294200" y="5996160"/>
            <a:ext cx="4242240" cy="3583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БОНУСНЫЕ БАЛЛЫ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КЛУБНАЯ ЦЕНА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РОЗНИЧНАЯ ЦЕНА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398" name="00"/>
          <p:cNvSpPr/>
          <p:nvPr/>
        </p:nvSpPr>
        <p:spPr>
          <a:xfrm>
            <a:off x="6484320" y="5808600"/>
            <a:ext cx="906120" cy="963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5200" spc="-1" strike="noStrike">
                <a:solidFill>
                  <a:srgbClr val="535353"/>
                </a:solidFill>
                <a:latin typeface="Arial"/>
                <a:ea typeface="Arial"/>
              </a:rPr>
              <a:t>14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399" name="000 у.е."/>
          <p:cNvSpPr/>
          <p:nvPr/>
        </p:nvSpPr>
        <p:spPr>
          <a:xfrm>
            <a:off x="6325560" y="8613720"/>
            <a:ext cx="2648160" cy="963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5200" spc="-1" strike="noStrike">
                <a:solidFill>
                  <a:srgbClr val="535353"/>
                </a:solidFill>
                <a:latin typeface="Arial"/>
                <a:ea typeface="Arial"/>
              </a:rPr>
              <a:t>28,75 </a:t>
            </a: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у.е.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400" name="00 у.е."/>
          <p:cNvSpPr/>
          <p:nvPr/>
        </p:nvSpPr>
        <p:spPr>
          <a:xfrm>
            <a:off x="6417720" y="7200720"/>
            <a:ext cx="1660680" cy="963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5200" spc="-1" strike="noStrike">
                <a:solidFill>
                  <a:srgbClr val="535353"/>
                </a:solidFill>
                <a:latin typeface="Arial"/>
                <a:ea typeface="Arial"/>
              </a:rPr>
              <a:t>23</a:t>
            </a: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 у.е.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401" name="Кружок"/>
          <p:cNvSpPr/>
          <p:nvPr/>
        </p:nvSpPr>
        <p:spPr>
          <a:xfrm>
            <a:off x="6383160" y="5727600"/>
            <a:ext cx="1068840" cy="1070640"/>
          </a:xfrm>
          <a:prstGeom prst="ellipse">
            <a:avLst/>
          </a:prstGeom>
          <a:noFill/>
          <a:ln w="38100">
            <a:solidFill>
              <a:srgbClr val="9ed38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b36b9a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403" name="Main.png" descr="Main.png"/>
          <p:cNvPicPr/>
          <p:nvPr/>
        </p:nvPicPr>
        <p:blipFill>
          <a:blip r:embed="rId1"/>
          <a:stretch/>
        </p:blipFill>
        <p:spPr>
          <a:xfrm>
            <a:off x="21251880" y="12783960"/>
            <a:ext cx="1775160" cy="316440"/>
          </a:xfrm>
          <a:prstGeom prst="rect">
            <a:avLst/>
          </a:prstGeom>
          <a:ln w="12700">
            <a:noFill/>
          </a:ln>
        </p:spPr>
      </p:pic>
      <p:grpSp>
        <p:nvGrpSpPr>
          <p:cNvPr id="404" name="Группа"/>
          <p:cNvGrpSpPr/>
          <p:nvPr/>
        </p:nvGrpSpPr>
        <p:grpSpPr>
          <a:xfrm>
            <a:off x="12556800" y="2398320"/>
            <a:ext cx="10968480" cy="9319320"/>
            <a:chOff x="12556800" y="2398320"/>
            <a:chExt cx="10968480" cy="9319320"/>
          </a:xfrm>
        </p:grpSpPr>
        <p:pic>
          <p:nvPicPr>
            <p:cNvPr id="405" name="Safrino.png" descr="Safrino.png"/>
            <p:cNvPicPr/>
            <p:nvPr/>
          </p:nvPicPr>
          <p:blipFill>
            <a:blip r:embed="rId2"/>
            <a:srcRect l="0" t="47689" r="0" b="20201"/>
            <a:stretch/>
          </p:blipFill>
          <p:spPr>
            <a:xfrm>
              <a:off x="12556800" y="5697360"/>
              <a:ext cx="10968480" cy="60202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406" name="Safrino.psd" descr="Safrino.psd"/>
            <p:cNvPicPr/>
            <p:nvPr/>
          </p:nvPicPr>
          <p:blipFill>
            <a:blip r:embed="rId3"/>
            <a:stretch/>
          </p:blipFill>
          <p:spPr>
            <a:xfrm>
              <a:off x="16974000" y="2398320"/>
              <a:ext cx="5198760" cy="888804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407" name="БОНУСНЫЕ БАЛЛЫ… 1"/>
          <p:cNvSpPr/>
          <p:nvPr/>
        </p:nvSpPr>
        <p:spPr>
          <a:xfrm>
            <a:off x="1385280" y="4498200"/>
            <a:ext cx="2034720" cy="658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rgbClr val="535353"/>
                </a:solidFill>
                <a:latin typeface="Arial"/>
                <a:ea typeface="Arial"/>
              </a:rPr>
              <a:t>КОД 2184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Прямоугольник"/>
          <p:cNvSpPr/>
          <p:nvPr/>
        </p:nvSpPr>
        <p:spPr>
          <a:xfrm>
            <a:off x="-63360" y="-22320"/>
            <a:ext cx="24509880" cy="137595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b36b9a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88" name="Main.png" descr="Main.png"/>
          <p:cNvPicPr/>
          <p:nvPr/>
        </p:nvPicPr>
        <p:blipFill>
          <a:blip r:embed="rId1"/>
          <a:stretch/>
        </p:blipFill>
        <p:spPr>
          <a:xfrm>
            <a:off x="21251880" y="12783960"/>
            <a:ext cx="1775160" cy="316440"/>
          </a:xfrm>
          <a:prstGeom prst="rect">
            <a:avLst/>
          </a:prstGeom>
          <a:ln w="12700">
            <a:noFill/>
          </a:ln>
        </p:spPr>
      </p:pic>
      <p:grpSp>
        <p:nvGrpSpPr>
          <p:cNvPr id="89" name="Группа"/>
          <p:cNvGrpSpPr/>
          <p:nvPr/>
        </p:nvGrpSpPr>
        <p:grpSpPr>
          <a:xfrm>
            <a:off x="8398800" y="3361320"/>
            <a:ext cx="6992280" cy="6992280"/>
            <a:chOff x="8398800" y="3361320"/>
            <a:chExt cx="6992280" cy="6992280"/>
          </a:xfrm>
        </p:grpSpPr>
        <p:sp>
          <p:nvSpPr>
            <p:cNvPr id="90" name="Кружок"/>
            <p:cNvSpPr/>
            <p:nvPr/>
          </p:nvSpPr>
          <p:spPr>
            <a:xfrm>
              <a:off x="9222120" y="4184640"/>
              <a:ext cx="5345640" cy="5345640"/>
            </a:xfrm>
            <a:prstGeom prst="ellipse">
              <a:avLst/>
            </a:prstGeom>
            <a:noFill/>
            <a:ln w="50800">
              <a:solidFill>
                <a:srgbClr val="dbd3d1">
                  <a:alpha val="42000"/>
                </a:srgbClr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" name="Кружок"/>
            <p:cNvSpPr/>
            <p:nvPr/>
          </p:nvSpPr>
          <p:spPr>
            <a:xfrm>
              <a:off x="8398800" y="3361320"/>
              <a:ext cx="6992280" cy="6992280"/>
            </a:xfrm>
            <a:prstGeom prst="ellipse">
              <a:avLst/>
            </a:prstGeom>
            <a:noFill/>
            <a:ln w="50800">
              <a:solidFill>
                <a:srgbClr val="dbd3cf">
                  <a:alpha val="11000"/>
                </a:srgbClr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2" name="Кружок"/>
          <p:cNvSpPr/>
          <p:nvPr/>
        </p:nvSpPr>
        <p:spPr>
          <a:xfrm>
            <a:off x="4787280" y="-250200"/>
            <a:ext cx="14214960" cy="14214960"/>
          </a:xfrm>
          <a:prstGeom prst="ellipse">
            <a:avLst/>
          </a:prstGeom>
          <a:noFill/>
          <a:ln w="50800">
            <a:solidFill>
              <a:srgbClr val="dad3d0">
                <a:alpha val="60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Прямоугольник"/>
          <p:cNvSpPr/>
          <p:nvPr/>
        </p:nvSpPr>
        <p:spPr>
          <a:xfrm>
            <a:off x="2307240" y="1935360"/>
            <a:ext cx="6094440" cy="24159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проблемы  на работе"/>
          <p:cNvSpPr/>
          <p:nvPr/>
        </p:nvSpPr>
        <p:spPr>
          <a:xfrm>
            <a:off x="4190040" y="2498760"/>
            <a:ext cx="4288320" cy="1511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конфликты </a:t>
            </a:r>
            <a:br/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на работе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95" name="Кружок"/>
          <p:cNvSpPr/>
          <p:nvPr/>
        </p:nvSpPr>
        <p:spPr>
          <a:xfrm>
            <a:off x="6249600" y="2005200"/>
            <a:ext cx="427320" cy="427320"/>
          </a:xfrm>
          <a:prstGeom prst="ellipse">
            <a:avLst/>
          </a:prstGeom>
          <a:solidFill>
            <a:srgbClr val="dad3cf">
              <a:alpha val="36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Прямоугольник"/>
          <p:cNvSpPr/>
          <p:nvPr/>
        </p:nvSpPr>
        <p:spPr>
          <a:xfrm>
            <a:off x="15026760" y="1935360"/>
            <a:ext cx="6094440" cy="24159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стрессовые события в мире"/>
          <p:cNvSpPr/>
          <p:nvPr/>
        </p:nvSpPr>
        <p:spPr>
          <a:xfrm>
            <a:off x="14191560" y="2498760"/>
            <a:ext cx="6473160" cy="1511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стрессовые</a:t>
            </a:r>
            <a:br/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события в мире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98" name="Кружок"/>
          <p:cNvSpPr/>
          <p:nvPr/>
        </p:nvSpPr>
        <p:spPr>
          <a:xfrm>
            <a:off x="17112600" y="2005200"/>
            <a:ext cx="427320" cy="427320"/>
          </a:xfrm>
          <a:prstGeom prst="ellipse">
            <a:avLst/>
          </a:prstGeom>
          <a:solidFill>
            <a:srgbClr val="dad3cf">
              <a:alpha val="36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Прямоугольник"/>
          <p:cNvSpPr/>
          <p:nvPr/>
        </p:nvSpPr>
        <p:spPr>
          <a:xfrm>
            <a:off x="1266840" y="6073560"/>
            <a:ext cx="6094440" cy="24159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ссоры с близкими"/>
          <p:cNvSpPr/>
          <p:nvPr/>
        </p:nvSpPr>
        <p:spPr>
          <a:xfrm>
            <a:off x="2497680" y="6689520"/>
            <a:ext cx="4546800" cy="1511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ссоры</a:t>
            </a:r>
            <a:br/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с близкими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01" name="Кружок"/>
          <p:cNvSpPr/>
          <p:nvPr/>
        </p:nvSpPr>
        <p:spPr>
          <a:xfrm>
            <a:off x="4582800" y="6284160"/>
            <a:ext cx="427320" cy="427320"/>
          </a:xfrm>
          <a:prstGeom prst="ellipse">
            <a:avLst/>
          </a:prstGeom>
          <a:solidFill>
            <a:srgbClr val="dad3cf">
              <a:alpha val="36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Прямоугольник"/>
          <p:cNvSpPr/>
          <p:nvPr/>
        </p:nvSpPr>
        <p:spPr>
          <a:xfrm>
            <a:off x="17679240" y="6073560"/>
            <a:ext cx="6094440" cy="24159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бытовые заботы"/>
          <p:cNvSpPr/>
          <p:nvPr/>
        </p:nvSpPr>
        <p:spPr>
          <a:xfrm>
            <a:off x="15756480" y="6689520"/>
            <a:ext cx="6473160" cy="1511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бытовые</a:t>
            </a:r>
            <a:br/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проблемы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04" name="Кружок"/>
          <p:cNvSpPr/>
          <p:nvPr/>
        </p:nvSpPr>
        <p:spPr>
          <a:xfrm>
            <a:off x="18779400" y="6284160"/>
            <a:ext cx="427320" cy="427320"/>
          </a:xfrm>
          <a:prstGeom prst="ellipse">
            <a:avLst/>
          </a:prstGeom>
          <a:solidFill>
            <a:srgbClr val="dad3cf">
              <a:alpha val="36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" name="Прямоугольник"/>
          <p:cNvSpPr/>
          <p:nvPr/>
        </p:nvSpPr>
        <p:spPr>
          <a:xfrm>
            <a:off x="15318720" y="9551160"/>
            <a:ext cx="6094440" cy="24159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малоподвижный образ жизни"/>
          <p:cNvSpPr/>
          <p:nvPr/>
        </p:nvSpPr>
        <p:spPr>
          <a:xfrm>
            <a:off x="15081480" y="10186200"/>
            <a:ext cx="6473160" cy="1511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малоподвижный</a:t>
            </a:r>
            <a:br/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образ жизни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07" name="Кружок"/>
          <p:cNvSpPr/>
          <p:nvPr/>
        </p:nvSpPr>
        <p:spPr>
          <a:xfrm>
            <a:off x="18104400" y="9703440"/>
            <a:ext cx="427320" cy="427320"/>
          </a:xfrm>
          <a:prstGeom prst="ellipse">
            <a:avLst/>
          </a:prstGeom>
          <a:solidFill>
            <a:srgbClr val="dad3cf">
              <a:alpha val="36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Прямоугольник"/>
          <p:cNvSpPr/>
          <p:nvPr/>
        </p:nvSpPr>
        <p:spPr>
          <a:xfrm>
            <a:off x="1938960" y="10045080"/>
            <a:ext cx="6094440" cy="16725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дедлайны"/>
          <p:cNvSpPr/>
          <p:nvPr/>
        </p:nvSpPr>
        <p:spPr>
          <a:xfrm>
            <a:off x="2568960" y="10700640"/>
            <a:ext cx="6473160" cy="841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дедлайны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10" name="Кружок"/>
          <p:cNvSpPr/>
          <p:nvPr/>
        </p:nvSpPr>
        <p:spPr>
          <a:xfrm>
            <a:off x="5541120" y="10211400"/>
            <a:ext cx="427320" cy="427320"/>
          </a:xfrm>
          <a:prstGeom prst="ellipse">
            <a:avLst/>
          </a:prstGeom>
          <a:solidFill>
            <a:srgbClr val="dad3cf">
              <a:alpha val="36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1" name="Группа"/>
          <p:cNvGrpSpPr/>
          <p:nvPr/>
        </p:nvGrpSpPr>
        <p:grpSpPr>
          <a:xfrm>
            <a:off x="7683480" y="278280"/>
            <a:ext cx="9142920" cy="13714920"/>
            <a:chOff x="7683480" y="278280"/>
            <a:chExt cx="9142920" cy="13714920"/>
          </a:xfrm>
        </p:grpSpPr>
        <p:sp>
          <p:nvSpPr>
            <p:cNvPr id="112" name="Овал"/>
            <p:cNvSpPr/>
            <p:nvPr/>
          </p:nvSpPr>
          <p:spPr>
            <a:xfrm rot="21438600">
              <a:off x="8606520" y="11662560"/>
              <a:ext cx="7304040" cy="1473840"/>
            </a:xfrm>
            <a:prstGeom prst="ellipse">
              <a:avLst/>
            </a:prstGeom>
            <a:gradFill rotWithShape="0">
              <a:gsLst>
                <a:gs pos="0">
                  <a:srgbClr val="bfbecb">
                    <a:alpha val="32156"/>
                  </a:srgbClr>
                </a:gs>
                <a:gs pos="100000">
                  <a:srgbClr val="9ba2ad">
                    <a:alpha val="0"/>
                  </a:srgbClr>
                </a:gs>
              </a:gsLst>
              <a:path path="rect">
                <a:fillToRect l="50000" t="50000" r="50000" b="50000"/>
              </a:path>
            </a:gra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3" name="iStock-525562645 копия.png" descr="iStock-525562645 копия.png"/>
            <p:cNvPicPr/>
            <p:nvPr/>
          </p:nvPicPr>
          <p:blipFill>
            <a:blip r:embed="rId2"/>
            <a:stretch/>
          </p:blipFill>
          <p:spPr>
            <a:xfrm>
              <a:off x="7683480" y="278280"/>
              <a:ext cx="9142920" cy="13714920"/>
            </a:xfrm>
            <a:prstGeom prst="rect">
              <a:avLst/>
            </a:prstGeom>
            <a:ln w="1270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Safrino_6 _1920x1080.png" descr="Safrino_6 _1920x1080.png"/>
          <p:cNvPicPr/>
          <p:nvPr/>
        </p:nvPicPr>
        <p:blipFill>
          <a:blip r:embed="rId1"/>
          <a:stretch/>
        </p:blipFill>
        <p:spPr>
          <a:xfrm>
            <a:off x="-899640" y="-446040"/>
            <a:ext cx="25968600" cy="14606640"/>
          </a:xfrm>
          <a:prstGeom prst="rect">
            <a:avLst/>
          </a:prstGeom>
          <a:ln w="12700">
            <a:noFill/>
          </a:ln>
        </p:spPr>
      </p:pic>
      <p:sp>
        <p:nvSpPr>
          <p:cNvPr id="409" name="Safrino…"/>
          <p:cNvSpPr/>
          <p:nvPr/>
        </p:nvSpPr>
        <p:spPr>
          <a:xfrm>
            <a:off x="1651320" y="5924160"/>
            <a:ext cx="14126040" cy="4483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0000" spc="-1" strike="noStrike">
                <a:solidFill>
                  <a:srgbClr val="ffffff"/>
                </a:solidFill>
                <a:latin typeface="Arial"/>
                <a:ea typeface="Arial"/>
              </a:rPr>
              <a:t>Safrino</a:t>
            </a:r>
            <a:endParaRPr b="0" lang="ru-RU" sz="20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300" spc="-1" strike="noStrike">
                <a:solidFill>
                  <a:srgbClr val="ffffff"/>
                </a:solidFill>
                <a:latin typeface="Arial"/>
                <a:ea typeface="Arial"/>
              </a:rPr>
              <a:t>жизнь в балансе</a:t>
            </a:r>
            <a:endParaRPr b="0" lang="ru-RU" sz="8300" spc="-1" strike="noStrike">
              <a:latin typeface="Arial"/>
            </a:endParaRPr>
          </a:p>
        </p:txBody>
      </p:sp>
      <p:pic>
        <p:nvPicPr>
          <p:cNvPr id="410" name="cc logo_white.png" descr="cc logo_white.png"/>
          <p:cNvPicPr/>
          <p:nvPr/>
        </p:nvPicPr>
        <p:blipFill>
          <a:blip r:embed="rId2"/>
          <a:stretch/>
        </p:blipFill>
        <p:spPr>
          <a:xfrm>
            <a:off x="1387080" y="1062720"/>
            <a:ext cx="3678840" cy="11232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Прямоугольник"/>
          <p:cNvSpPr/>
          <p:nvPr/>
        </p:nvSpPr>
        <p:spPr>
          <a:xfrm>
            <a:off x="-63360" y="-22320"/>
            <a:ext cx="24509880" cy="137595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Стресс вокруг нас"/>
          <p:cNvSpPr/>
          <p:nvPr/>
        </p:nvSpPr>
        <p:spPr>
          <a:xfrm>
            <a:off x="1240560" y="1085760"/>
            <a:ext cx="21501720" cy="1268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Стресс вокруг нас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116" name="Стресс (от англ. stress «нагрузка, напряжение») —  ответная реакция организма на негативные  внешние проявления."/>
          <p:cNvSpPr/>
          <p:nvPr/>
        </p:nvSpPr>
        <p:spPr>
          <a:xfrm>
            <a:off x="1269000" y="2418120"/>
            <a:ext cx="16594200" cy="2181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Стресс</a:t>
            </a:r>
            <a:r>
              <a:rPr b="1" lang="ru-RU" sz="4400" spc="-1" strike="noStrike">
                <a:solidFill>
                  <a:srgbClr val="ae5287"/>
                </a:solidFill>
                <a:latin typeface="Arial"/>
                <a:ea typeface="Arial"/>
              </a:rPr>
              <a:t> </a:t>
            </a:r>
            <a:r>
              <a:rPr b="0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(от англ. stress «нагрузка, напряжение»)</a:t>
            </a: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 — </a:t>
            </a:r>
            <a:br/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ответная реакция организма на негативные </a:t>
            </a:r>
            <a:br/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внешние проявления.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17" name="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 и в краткосрочной перспективе положительно влияет на организм."/>
          <p:cNvSpPr/>
          <p:nvPr/>
        </p:nvSpPr>
        <p:spPr>
          <a:xfrm>
            <a:off x="4222800" y="5083200"/>
            <a:ext cx="14007240" cy="3022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В умеренных количествах стрессы даже полезны. Так, чтобы справиться с критической ситуацией, в организме повышается уровень адреналина. Это активизирует мыслительные процессы </a:t>
            </a:r>
            <a:br/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и в краткосрочной перспективе положительно влияет на организм.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18" name="Но хронический стресс может усугубить имеющиеся проблемы  со здоровьем и вызвать новые."/>
          <p:cNvSpPr/>
          <p:nvPr/>
        </p:nvSpPr>
        <p:spPr>
          <a:xfrm>
            <a:off x="4222800" y="8483760"/>
            <a:ext cx="13746600" cy="159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Но хронический стресс может усугубить имеющиеся проблемы </a:t>
            </a:r>
            <a:br/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со здоровьем и вызвать новые.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19" name="Последствия стресса негативно влияют на мышечную, дыхательную, сердечно-сосудистую, нервную, пищеварительную  и репродуктивную системы."/>
          <p:cNvSpPr/>
          <p:nvPr/>
        </p:nvSpPr>
        <p:spPr>
          <a:xfrm>
            <a:off x="4222800" y="10496520"/>
            <a:ext cx="14007240" cy="2309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Последствия стресса негативно влияют на мышечную, дыхательную, сердечно-сосудистую, нервную, пищеварительную </a:t>
            </a:r>
            <a:br/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и репродуктивную системы.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20" name="Линия"/>
          <p:cNvSpPr/>
          <p:nvPr/>
        </p:nvSpPr>
        <p:spPr>
          <a:xfrm flipV="1">
            <a:off x="3022560" y="5348520"/>
            <a:ext cx="360" cy="5832720"/>
          </a:xfrm>
          <a:prstGeom prst="line">
            <a:avLst/>
          </a:prstGeom>
          <a:ln w="25400">
            <a:solidFill>
              <a:srgbClr val="dbd4c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Кружок"/>
          <p:cNvSpPr/>
          <p:nvPr/>
        </p:nvSpPr>
        <p:spPr>
          <a:xfrm>
            <a:off x="2863800" y="5112720"/>
            <a:ext cx="316440" cy="316440"/>
          </a:xfrm>
          <a:prstGeom prst="ellipse">
            <a:avLst/>
          </a:prstGeom>
          <a:solidFill>
            <a:srgbClr val="dbd3d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Кружок"/>
          <p:cNvSpPr/>
          <p:nvPr/>
        </p:nvSpPr>
        <p:spPr>
          <a:xfrm>
            <a:off x="2520360" y="8394480"/>
            <a:ext cx="1003680" cy="1003680"/>
          </a:xfrm>
          <a:prstGeom prst="ellipse">
            <a:avLst/>
          </a:prstGeom>
          <a:solidFill>
            <a:srgbClr val="dbd3d0">
              <a:alpha val="37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Кружок"/>
          <p:cNvSpPr/>
          <p:nvPr/>
        </p:nvSpPr>
        <p:spPr>
          <a:xfrm>
            <a:off x="2863800" y="8737920"/>
            <a:ext cx="316440" cy="316440"/>
          </a:xfrm>
          <a:prstGeom prst="ellipse">
            <a:avLst/>
          </a:prstGeom>
          <a:solidFill>
            <a:srgbClr val="dbd3d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Кружок"/>
          <p:cNvSpPr/>
          <p:nvPr/>
        </p:nvSpPr>
        <p:spPr>
          <a:xfrm>
            <a:off x="2087280" y="10233720"/>
            <a:ext cx="1869480" cy="1869480"/>
          </a:xfrm>
          <a:prstGeom prst="ellipse">
            <a:avLst/>
          </a:prstGeom>
          <a:solidFill>
            <a:srgbClr val="e5e2df">
              <a:alpha val="36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Кружок"/>
          <p:cNvSpPr/>
          <p:nvPr/>
        </p:nvSpPr>
        <p:spPr>
          <a:xfrm>
            <a:off x="2431080" y="10577520"/>
            <a:ext cx="1181880" cy="1181880"/>
          </a:xfrm>
          <a:prstGeom prst="ellipse">
            <a:avLst/>
          </a:prstGeom>
          <a:solidFill>
            <a:srgbClr val="e6e2e0">
              <a:alpha val="81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Кружок"/>
          <p:cNvSpPr/>
          <p:nvPr/>
        </p:nvSpPr>
        <p:spPr>
          <a:xfrm>
            <a:off x="2754360" y="10900440"/>
            <a:ext cx="535680" cy="535680"/>
          </a:xfrm>
          <a:prstGeom prst="ellipse">
            <a:avLst/>
          </a:prstGeom>
          <a:solidFill>
            <a:srgbClr val="dbd3d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Кружок"/>
          <p:cNvSpPr/>
          <p:nvPr/>
        </p:nvSpPr>
        <p:spPr>
          <a:xfrm>
            <a:off x="18869040" y="508680"/>
            <a:ext cx="6803640" cy="6803640"/>
          </a:xfrm>
          <a:prstGeom prst="ellipse">
            <a:avLst/>
          </a:prstGeom>
          <a:noFill/>
          <a:ln w="50800">
            <a:solidFill>
              <a:srgbClr val="dad3d0">
                <a:alpha val="42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Кружок"/>
          <p:cNvSpPr/>
          <p:nvPr/>
        </p:nvSpPr>
        <p:spPr>
          <a:xfrm>
            <a:off x="17821440" y="-539280"/>
            <a:ext cx="8899200" cy="8899200"/>
          </a:xfrm>
          <a:prstGeom prst="ellipse">
            <a:avLst/>
          </a:prstGeom>
          <a:noFill/>
          <a:ln w="50800">
            <a:solidFill>
              <a:srgbClr val="dbd3d0">
                <a:alpha val="11000"/>
              </a:srgb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b36b9a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130" name="Main.png" descr="Main.png"/>
          <p:cNvPicPr/>
          <p:nvPr/>
        </p:nvPicPr>
        <p:blipFill>
          <a:blip r:embed="rId1"/>
          <a:stretch/>
        </p:blipFill>
        <p:spPr>
          <a:xfrm>
            <a:off x="21251880" y="12783960"/>
            <a:ext cx="1775160" cy="316440"/>
          </a:xfrm>
          <a:prstGeom prst="rect">
            <a:avLst/>
          </a:prstGeom>
          <a:ln w="12700">
            <a:noFill/>
          </a:ln>
        </p:spPr>
      </p:pic>
      <p:sp>
        <p:nvSpPr>
          <p:cNvPr id="131" name="iStock-1227225956 копия.jpg"/>
          <p:cNvSpPr/>
          <p:nvPr/>
        </p:nvSpPr>
        <p:spPr>
          <a:xfrm>
            <a:off x="19654560" y="1294200"/>
            <a:ext cx="5232240" cy="5232240"/>
          </a:xfrm>
          <a:custGeom>
            <a:avLst/>
            <a:gdLst/>
            <a:ahLst/>
            <a:rect l="l" t="t" r="r" b="b"/>
            <a:pathLst>
              <a:path w="19679" h="20595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127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Прямоугольник"/>
          <p:cNvSpPr/>
          <p:nvPr/>
        </p:nvSpPr>
        <p:spPr>
          <a:xfrm>
            <a:off x="-63360" y="-22320"/>
            <a:ext cx="24509880" cy="137595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Спутники стресса"/>
          <p:cNvSpPr/>
          <p:nvPr/>
        </p:nvSpPr>
        <p:spPr>
          <a:xfrm>
            <a:off x="1237320" y="1085760"/>
            <a:ext cx="21501720" cy="1268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7200" spc="-1" strike="noStrike" cap="all">
                <a:solidFill>
                  <a:srgbClr val="535353"/>
                </a:solidFill>
                <a:latin typeface="Arial"/>
                <a:ea typeface="Arial"/>
              </a:rPr>
              <a:t>Спутники стресса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134" name="Изменения настроения"/>
          <p:cNvSpPr/>
          <p:nvPr/>
        </p:nvSpPr>
        <p:spPr>
          <a:xfrm>
            <a:off x="3557880" y="3978720"/>
            <a:ext cx="10469880" cy="841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Изменения настроения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35" name="Тревожность, угнетенность,  раздражительность"/>
          <p:cNvSpPr/>
          <p:nvPr/>
        </p:nvSpPr>
        <p:spPr>
          <a:xfrm>
            <a:off x="3564360" y="4718880"/>
            <a:ext cx="8766720" cy="159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Тревожность, угнетенность, </a:t>
            </a:r>
            <a:br/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раздражительность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36" name="Кружок"/>
          <p:cNvSpPr/>
          <p:nvPr/>
        </p:nvSpPr>
        <p:spPr>
          <a:xfrm>
            <a:off x="1373040" y="4025520"/>
            <a:ext cx="1731960" cy="1731960"/>
          </a:xfrm>
          <a:prstGeom prst="ellipse">
            <a:avLst/>
          </a:prstGeom>
          <a:noFill/>
          <a:ln w="38100">
            <a:solidFill>
              <a:srgbClr val="ae528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Нарушения сна"/>
          <p:cNvSpPr/>
          <p:nvPr/>
        </p:nvSpPr>
        <p:spPr>
          <a:xfrm>
            <a:off x="3557880" y="8042760"/>
            <a:ext cx="10469880" cy="841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Нарушения сна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38" name="Около ⅓ жизни человек проводит…"/>
          <p:cNvSpPr/>
          <p:nvPr/>
        </p:nvSpPr>
        <p:spPr>
          <a:xfrm>
            <a:off x="3564360" y="8782560"/>
            <a:ext cx="8766720" cy="159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Около ⅓ жизни человек проводит </a:t>
            </a:r>
            <a:endParaRPr b="0" lang="ru-RU" sz="52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либо во сне, либо в попытках уснуть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39" name="Кружок"/>
          <p:cNvSpPr/>
          <p:nvPr/>
        </p:nvSpPr>
        <p:spPr>
          <a:xfrm>
            <a:off x="1373040" y="8089560"/>
            <a:ext cx="1731960" cy="1731960"/>
          </a:xfrm>
          <a:prstGeom prst="ellipse">
            <a:avLst/>
          </a:prstGeom>
          <a:noFill/>
          <a:ln w="38100">
            <a:solidFill>
              <a:srgbClr val="ae528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Сбои в пищеварении"/>
          <p:cNvSpPr/>
          <p:nvPr/>
        </p:nvSpPr>
        <p:spPr>
          <a:xfrm>
            <a:off x="15594480" y="3978360"/>
            <a:ext cx="10469880" cy="841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Сбои в пищеварении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41" name="Работа ЖКТ неразрывно связана…"/>
          <p:cNvSpPr/>
          <p:nvPr/>
        </p:nvSpPr>
        <p:spPr>
          <a:xfrm>
            <a:off x="15600960" y="4718160"/>
            <a:ext cx="14007240" cy="2309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Работа ЖКТ неразрывно связана </a:t>
            </a:r>
            <a:endParaRPr b="0" lang="ru-RU" sz="52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с нервной системой и чувствительна </a:t>
            </a:r>
            <a:br/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к состоянию психики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42" name="Кружок"/>
          <p:cNvSpPr/>
          <p:nvPr/>
        </p:nvSpPr>
        <p:spPr>
          <a:xfrm>
            <a:off x="13370400" y="4025520"/>
            <a:ext cx="1731960" cy="1731960"/>
          </a:xfrm>
          <a:prstGeom prst="ellipse">
            <a:avLst/>
          </a:prstGeom>
          <a:noFill/>
          <a:ln w="38100">
            <a:solidFill>
              <a:srgbClr val="ae528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Снижение либидо"/>
          <p:cNvSpPr/>
          <p:nvPr/>
        </p:nvSpPr>
        <p:spPr>
          <a:xfrm>
            <a:off x="15594480" y="8042400"/>
            <a:ext cx="10469880" cy="841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Снижение либидо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44" name="Наблюдается как у мужчин,…"/>
          <p:cNvSpPr/>
          <p:nvPr/>
        </p:nvSpPr>
        <p:spPr>
          <a:xfrm>
            <a:off x="15600960" y="8782200"/>
            <a:ext cx="14007240" cy="159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Наблюдается как у мужчин, </a:t>
            </a:r>
            <a:endParaRPr b="0" lang="ru-RU" sz="52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так и у женщин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45" name="Кружок"/>
          <p:cNvSpPr/>
          <p:nvPr/>
        </p:nvSpPr>
        <p:spPr>
          <a:xfrm>
            <a:off x="13370400" y="8089560"/>
            <a:ext cx="1731960" cy="1731960"/>
          </a:xfrm>
          <a:prstGeom prst="ellipse">
            <a:avLst/>
          </a:prstGeom>
          <a:noFill/>
          <a:ln w="38100">
            <a:solidFill>
              <a:srgbClr val="ae5287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46" name="Изображение" descr="Изображение"/>
          <p:cNvPicPr/>
          <p:nvPr/>
        </p:nvPicPr>
        <p:blipFill>
          <a:blip r:embed="rId1"/>
          <a:stretch/>
        </p:blipFill>
        <p:spPr>
          <a:xfrm>
            <a:off x="1673640" y="8420400"/>
            <a:ext cx="1273320" cy="1116720"/>
          </a:xfrm>
          <a:prstGeom prst="rect">
            <a:avLst/>
          </a:prstGeom>
          <a:ln w="12700">
            <a:noFill/>
          </a:ln>
        </p:spPr>
      </p:pic>
      <p:pic>
        <p:nvPicPr>
          <p:cNvPr id="147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1673640" y="4326120"/>
            <a:ext cx="1181160" cy="1181880"/>
          </a:xfrm>
          <a:prstGeom prst="rect">
            <a:avLst/>
          </a:prstGeom>
          <a:ln w="12700">
            <a:noFill/>
          </a:ln>
        </p:spPr>
      </p:pic>
      <p:pic>
        <p:nvPicPr>
          <p:cNvPr id="148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3712760" y="4242960"/>
            <a:ext cx="1160280" cy="1181880"/>
          </a:xfrm>
          <a:prstGeom prst="rect">
            <a:avLst/>
          </a:prstGeom>
          <a:ln w="12700">
            <a:noFill/>
          </a:ln>
        </p:spPr>
      </p:pic>
      <p:pic>
        <p:nvPicPr>
          <p:cNvPr id="149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13807800" y="8431560"/>
            <a:ext cx="945000" cy="1148040"/>
          </a:xfrm>
          <a:prstGeom prst="rect">
            <a:avLst/>
          </a:prstGeom>
          <a:ln w="12700">
            <a:noFill/>
          </a:ln>
        </p:spPr>
      </p:pic>
      <p:sp>
        <p:nvSpPr>
          <p:cNvPr id="150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b36b9a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151" name="Main.png" descr="Main.png"/>
          <p:cNvPicPr/>
          <p:nvPr/>
        </p:nvPicPr>
        <p:blipFill>
          <a:blip r:embed="rId5"/>
          <a:stretch/>
        </p:blipFill>
        <p:spPr>
          <a:xfrm>
            <a:off x="21251880" y="12783960"/>
            <a:ext cx="1775160" cy="3164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Прямоугольник"/>
          <p:cNvSpPr/>
          <p:nvPr/>
        </p:nvSpPr>
        <p:spPr>
          <a:xfrm>
            <a:off x="-63360" y="-22320"/>
            <a:ext cx="24509880" cy="137595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3" name="pexels-anna-shvets-4672485 копия.jpg" descr="pexels-anna-shvets-4672485 копия.jpg"/>
          <p:cNvPicPr/>
          <p:nvPr/>
        </p:nvPicPr>
        <p:blipFill>
          <a:blip r:embed="rId1"/>
          <a:srcRect l="29307" t="0" r="0" b="0"/>
          <a:stretch/>
        </p:blipFill>
        <p:spPr>
          <a:xfrm>
            <a:off x="17959320" y="0"/>
            <a:ext cx="6461640" cy="13714920"/>
          </a:xfrm>
          <a:prstGeom prst="rect">
            <a:avLst/>
          </a:prstGeom>
          <a:ln w="12700">
            <a:noFill/>
          </a:ln>
        </p:spPr>
      </p:pic>
      <p:sp>
        <p:nvSpPr>
          <p:cNvPr id="154" name="Предменструальный  синдром"/>
          <p:cNvSpPr/>
          <p:nvPr/>
        </p:nvSpPr>
        <p:spPr>
          <a:xfrm>
            <a:off x="1277640" y="6842520"/>
            <a:ext cx="10469880" cy="1511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Предменструальный </a:t>
            </a:r>
            <a:br/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синдром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55" name="более 75% женщин во время ПМС беспокоят изменения  в эмоциональной сфере*"/>
          <p:cNvSpPr/>
          <p:nvPr/>
        </p:nvSpPr>
        <p:spPr>
          <a:xfrm>
            <a:off x="1284120" y="8577360"/>
            <a:ext cx="7045920" cy="2309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более 75% женщин во время ПМС беспокоят изменения </a:t>
            </a:r>
            <a:br/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в эмоциональной сфере*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56" name="Климакс"/>
          <p:cNvSpPr/>
          <p:nvPr/>
        </p:nvSpPr>
        <p:spPr>
          <a:xfrm>
            <a:off x="9485640" y="6790680"/>
            <a:ext cx="10469880" cy="841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Климакс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57" name="40% женщин в пременопаузе испытывают симптомы  сексуальной дисфункции (ЖСД)**"/>
          <p:cNvSpPr/>
          <p:nvPr/>
        </p:nvSpPr>
        <p:spPr>
          <a:xfrm>
            <a:off x="9492120" y="7859880"/>
            <a:ext cx="8110440" cy="2309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40% женщин в пременопаузе испытывают симптомы </a:t>
            </a:r>
            <a:br/>
            <a:r>
              <a:rPr b="0" lang="ru-RU" sz="5200" spc="-1" strike="noStrike" baseline="15000">
                <a:solidFill>
                  <a:srgbClr val="3f4447"/>
                </a:solidFill>
                <a:latin typeface="Arial"/>
                <a:ea typeface="Arial"/>
              </a:rPr>
              <a:t>сексуальной дисфункции (ЖСД)**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58" name="Женщины чаще испытывают стресс"/>
          <p:cNvSpPr/>
          <p:nvPr/>
        </p:nvSpPr>
        <p:spPr>
          <a:xfrm>
            <a:off x="1237320" y="1109520"/>
            <a:ext cx="13690800" cy="2121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6400" spc="-1" strike="noStrike" cap="all">
                <a:solidFill>
                  <a:srgbClr val="535353"/>
                </a:solidFill>
                <a:latin typeface="Arial"/>
                <a:ea typeface="Arial"/>
              </a:rPr>
              <a:t>Женщины чаще испытывают стресс</a:t>
            </a:r>
            <a:endParaRPr b="0" lang="ru-RU" sz="6400" spc="-1" strike="noStrike">
              <a:latin typeface="Arial"/>
            </a:endParaRPr>
          </a:p>
        </p:txBody>
      </p:sp>
      <p:sp>
        <p:nvSpPr>
          <p:cNvPr id="159" name="75%"/>
          <p:cNvSpPr/>
          <p:nvPr/>
        </p:nvSpPr>
        <p:spPr>
          <a:xfrm>
            <a:off x="3646800" y="4659480"/>
            <a:ext cx="7384320" cy="2152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3000" spc="-1" strike="noStrike" cap="all">
                <a:solidFill>
                  <a:srgbClr val="ae5287"/>
                </a:solidFill>
                <a:latin typeface="Arial"/>
                <a:ea typeface="Arial"/>
              </a:rPr>
              <a:t>75%</a:t>
            </a:r>
            <a:endParaRPr b="0" lang="ru-RU" sz="13000" spc="-1" strike="noStrike">
              <a:latin typeface="Arial"/>
            </a:endParaRPr>
          </a:p>
        </p:txBody>
      </p:sp>
      <p:grpSp>
        <p:nvGrpSpPr>
          <p:cNvPr id="160" name="Группа"/>
          <p:cNvGrpSpPr/>
          <p:nvPr/>
        </p:nvGrpSpPr>
        <p:grpSpPr>
          <a:xfrm>
            <a:off x="1387440" y="4782600"/>
            <a:ext cx="1775520" cy="1775520"/>
            <a:chOff x="1387440" y="4782600"/>
            <a:chExt cx="1775520" cy="1775520"/>
          </a:xfrm>
        </p:grpSpPr>
        <p:sp>
          <p:nvSpPr>
            <p:cNvPr id="161" name="Кружок"/>
            <p:cNvSpPr/>
            <p:nvPr/>
          </p:nvSpPr>
          <p:spPr>
            <a:xfrm>
              <a:off x="1387440" y="4782600"/>
              <a:ext cx="1775520" cy="1775520"/>
            </a:xfrm>
            <a:prstGeom prst="ellipse">
              <a:avLst/>
            </a:prstGeom>
            <a:noFill/>
            <a:ln w="101600">
              <a:solidFill>
                <a:srgbClr val="ddddd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2" name="Линия"/>
            <p:cNvSpPr/>
            <p:nvPr/>
          </p:nvSpPr>
          <p:spPr>
            <a:xfrm>
              <a:off x="1388160" y="4782600"/>
              <a:ext cx="1774440" cy="1774080"/>
            </a:xfrm>
            <a:custGeom>
              <a:avLst/>
              <a:gdLst/>
              <a:ahLst/>
              <a:rect l="l" t="t" r="r" b="b"/>
              <a:pathLst>
                <a:path w="20546" h="20546">
                  <a:moveTo>
                    <a:pt x="10290" y="2"/>
                  </a:moveTo>
                  <a:cubicBezTo>
                    <a:pt x="12953" y="-45"/>
                    <a:pt x="15576" y="1013"/>
                    <a:pt x="17549" y="3012"/>
                  </a:cubicBezTo>
                  <a:cubicBezTo>
                    <a:pt x="21535" y="7052"/>
                    <a:pt x="21555" y="13543"/>
                    <a:pt x="17549" y="17549"/>
                  </a:cubicBezTo>
                  <a:cubicBezTo>
                    <a:pt x="13543" y="21555"/>
                    <a:pt x="7053" y="21535"/>
                    <a:pt x="3013" y="17549"/>
                  </a:cubicBezTo>
                  <a:cubicBezTo>
                    <a:pt x="1011" y="15574"/>
                    <a:pt x="-45" y="12947"/>
                    <a:pt x="2" y="10281"/>
                  </a:cubicBezTo>
                </a:path>
              </a:pathLst>
            </a:custGeom>
            <a:noFill/>
            <a:ln w="101600">
              <a:solidFill>
                <a:srgbClr val="ae5287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63" name="40%"/>
          <p:cNvSpPr/>
          <p:nvPr/>
        </p:nvSpPr>
        <p:spPr>
          <a:xfrm>
            <a:off x="11898360" y="4654440"/>
            <a:ext cx="7384320" cy="2152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3000" spc="-1" strike="noStrike" cap="all">
                <a:solidFill>
                  <a:srgbClr val="ae5287"/>
                </a:solidFill>
                <a:latin typeface="Arial"/>
                <a:ea typeface="Arial"/>
              </a:rPr>
              <a:t>40%</a:t>
            </a:r>
            <a:endParaRPr b="0" lang="ru-RU" sz="13000" spc="-1" strike="noStrike">
              <a:latin typeface="Arial"/>
            </a:endParaRPr>
          </a:p>
        </p:txBody>
      </p:sp>
      <p:sp>
        <p:nvSpPr>
          <p:cNvPr id="164" name="Кружок"/>
          <p:cNvSpPr/>
          <p:nvPr/>
        </p:nvSpPr>
        <p:spPr>
          <a:xfrm>
            <a:off x="9639000" y="4777560"/>
            <a:ext cx="1775160" cy="1775160"/>
          </a:xfrm>
          <a:prstGeom prst="ellipse">
            <a:avLst/>
          </a:prstGeom>
          <a:noFill/>
          <a:ln w="101600">
            <a:solidFill>
              <a:srgbClr val="ddddd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Линия"/>
          <p:cNvSpPr/>
          <p:nvPr/>
        </p:nvSpPr>
        <p:spPr>
          <a:xfrm>
            <a:off x="10528920" y="4773600"/>
            <a:ext cx="871920" cy="1611360"/>
          </a:xfrm>
          <a:custGeom>
            <a:avLst/>
            <a:gdLst/>
            <a:ahLst/>
            <a:rect l="l" t="t" r="r" b="b"/>
            <a:pathLst>
              <a:path w="18791" h="21499">
                <a:moveTo>
                  <a:pt x="0" y="7"/>
                </a:moveTo>
                <a:cubicBezTo>
                  <a:pt x="4973" y="-101"/>
                  <a:pt x="9891" y="1123"/>
                  <a:pt x="13502" y="3475"/>
                </a:cubicBezTo>
                <a:cubicBezTo>
                  <a:pt x="21600" y="8749"/>
                  <a:pt x="20210" y="17248"/>
                  <a:pt x="10630" y="21499"/>
                </a:cubicBezTo>
              </a:path>
            </a:pathLst>
          </a:custGeom>
          <a:noFill/>
          <a:ln w="101600">
            <a:solidFill>
              <a:srgbClr val="ae528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Сквиркл"/>
          <p:cNvSpPr/>
          <p:nvPr/>
        </p:nvSpPr>
        <p:spPr>
          <a:xfrm>
            <a:off x="3573360" y="12132360"/>
            <a:ext cx="8972640" cy="111564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* https://www.ncbi.nlm.nih.gov/pmc/articles/PMC3634788/…"/>
          <p:cNvSpPr/>
          <p:nvPr/>
        </p:nvSpPr>
        <p:spPr>
          <a:xfrm>
            <a:off x="4492080" y="12314880"/>
            <a:ext cx="8972640" cy="1102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3400" spc="-1" strike="noStrike" baseline="6000">
                <a:solidFill>
                  <a:srgbClr val="000000"/>
                </a:solidFill>
                <a:latin typeface="Arial"/>
                <a:ea typeface="Arial"/>
              </a:rPr>
              <a:t>*</a:t>
            </a:r>
            <a:r>
              <a:rPr b="0" lang="ru-RU" sz="1800" spc="-1" strike="noStrike" baseline="-15000">
                <a:solidFill>
                  <a:srgbClr val="000000"/>
                </a:solidFill>
                <a:latin typeface="Arial"/>
                <a:ea typeface="Arial"/>
              </a:rPr>
              <a:t> </a:t>
            </a:r>
            <a:r>
              <a:rPr b="0" lang="ru-RU" sz="3400" spc="-1" strike="noStrike" u="sng" baseline="6000">
                <a:solidFill>
                  <a:srgbClr val="0000ff"/>
                </a:solidFill>
                <a:uFillTx/>
                <a:latin typeface="Arial"/>
                <a:ea typeface="Arial"/>
                <a:hlinkClick r:id="rId2"/>
              </a:rPr>
              <a:t>https://www.ncbi.nlm.nih.gov/pmc/articles/PMC3634788/</a:t>
            </a:r>
            <a:r>
              <a:rPr b="0" lang="ru-RU" sz="3400" spc="-1" strike="noStrike" baseline="6000">
                <a:solidFill>
                  <a:srgbClr val="2046e5"/>
                </a:solidFill>
                <a:latin typeface="Arial"/>
                <a:ea typeface="Arial"/>
              </a:rPr>
              <a:t> </a:t>
            </a:r>
            <a:endParaRPr b="0" lang="ru-RU" sz="34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3400" spc="-1" strike="noStrike" baseline="6000">
                <a:solidFill>
                  <a:srgbClr val="000000"/>
                </a:solidFill>
                <a:latin typeface="Arial"/>
                <a:ea typeface="Arial"/>
              </a:rPr>
              <a:t>**</a:t>
            </a:r>
            <a:r>
              <a:rPr b="0" lang="ru-RU" sz="3400" spc="-1" strike="noStrike" u="sng" baseline="6000">
                <a:solidFill>
                  <a:srgbClr val="0000ff"/>
                </a:solidFill>
                <a:uFillTx/>
                <a:latin typeface="Arial"/>
                <a:ea typeface="Arial"/>
                <a:hlinkClick r:id="rId3"/>
              </a:rPr>
              <a:t>https://www.ncbi.nlm.nih.gov/pmc/articles/PMC5994393/</a:t>
            </a:r>
            <a:endParaRPr b="0" lang="ru-RU" sz="3400" spc="-1" strike="noStrike">
              <a:latin typeface="Arial"/>
            </a:endParaRPr>
          </a:p>
        </p:txBody>
      </p:sp>
      <p:pic>
        <p:nvPicPr>
          <p:cNvPr id="168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3835440" y="12429720"/>
            <a:ext cx="525240" cy="525240"/>
          </a:xfrm>
          <a:prstGeom prst="rect">
            <a:avLst/>
          </a:prstGeom>
          <a:ln w="12700">
            <a:noFill/>
          </a:ln>
        </p:spPr>
      </p:pic>
      <p:sp>
        <p:nvSpPr>
          <p:cNvPr id="169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b36b9a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170" name="Main.png" descr="Main.png"/>
          <p:cNvPicPr/>
          <p:nvPr/>
        </p:nvPicPr>
        <p:blipFill>
          <a:blip r:embed="rId5"/>
          <a:stretch/>
        </p:blipFill>
        <p:spPr>
          <a:xfrm>
            <a:off x="21251880" y="12783960"/>
            <a:ext cx="1775160" cy="3164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Прямоугольник"/>
          <p:cNvSpPr/>
          <p:nvPr/>
        </p:nvSpPr>
        <p:spPr>
          <a:xfrm>
            <a:off x="-63360" y="-22320"/>
            <a:ext cx="24509880" cy="13759560"/>
          </a:xfrm>
          <a:prstGeom prst="rect">
            <a:avLst/>
          </a:prstGeom>
          <a:solidFill>
            <a:srgbClr val="ae5287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2" name="mahdi-dastmard-ZLhl2S271Mw-unsplash копия.jpg" descr="mahdi-dastmard-ZLhl2S271Mw-unsplash копия.jpg"/>
          <p:cNvPicPr/>
          <p:nvPr/>
        </p:nvPicPr>
        <p:blipFill>
          <a:blip r:embed="rId1"/>
          <a:srcRect l="15621" t="0" r="43042" b="0"/>
          <a:stretch/>
        </p:blipFill>
        <p:spPr>
          <a:xfrm>
            <a:off x="17946000" y="0"/>
            <a:ext cx="6510600" cy="13714920"/>
          </a:xfrm>
          <a:prstGeom prst="rect">
            <a:avLst/>
          </a:prstGeom>
          <a:ln w="12700">
            <a:noFill/>
          </a:ln>
        </p:spPr>
      </p:pic>
      <p:sp>
        <p:nvSpPr>
          <p:cNvPr id="173" name="Рецепт безмятежности…"/>
          <p:cNvSpPr/>
          <p:nvPr/>
        </p:nvSpPr>
        <p:spPr>
          <a:xfrm>
            <a:off x="2467800" y="5716440"/>
            <a:ext cx="8596800" cy="1511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ffd3d9"/>
                </a:solidFill>
                <a:latin typeface="Arial"/>
                <a:ea typeface="Arial"/>
              </a:rPr>
              <a:t>Рецепт безмятежности</a:t>
            </a:r>
            <a:endParaRPr b="0" lang="ru-RU" sz="4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ffd3d9"/>
                </a:solidFill>
                <a:latin typeface="Arial"/>
                <a:ea typeface="Arial"/>
              </a:rPr>
              <a:t>от предков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74" name="Древние персы для снятия  симптомов меланхолии устилали цветками шафрана свои постели, из цветков шафрана готовили ванны  и устраивали настоящие  спа-процедуры."/>
          <p:cNvSpPr/>
          <p:nvPr/>
        </p:nvSpPr>
        <p:spPr>
          <a:xfrm>
            <a:off x="2465280" y="7400520"/>
            <a:ext cx="6948360" cy="4447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Древние персы для снятия </a:t>
            </a:r>
            <a:br/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симптомов меланхолии устилали цветками шафрана свои постели, из цветков шафрана готовили ванны </a:t>
            </a:r>
            <a:br/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и устраивали настоящие </a:t>
            </a:r>
            <a:br/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спа-процедуры.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75" name="Дорогостоящий  природный  ингредиент"/>
          <p:cNvSpPr/>
          <p:nvPr/>
        </p:nvSpPr>
        <p:spPr>
          <a:xfrm>
            <a:off x="11210040" y="5716440"/>
            <a:ext cx="8997480" cy="2181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ffd3d9"/>
                </a:solidFill>
                <a:latin typeface="Arial"/>
                <a:ea typeface="Arial"/>
              </a:rPr>
              <a:t>Дорогостоящий </a:t>
            </a:r>
            <a:br/>
            <a:r>
              <a:rPr b="1" lang="ru-RU" sz="4400" spc="-1" strike="noStrike">
                <a:solidFill>
                  <a:srgbClr val="ffd3d9"/>
                </a:solidFill>
                <a:latin typeface="Arial"/>
                <a:ea typeface="Arial"/>
              </a:rPr>
              <a:t>природный </a:t>
            </a:r>
            <a:br/>
            <a:r>
              <a:rPr b="1" lang="ru-RU" sz="4400" spc="-1" strike="noStrike">
                <a:solidFill>
                  <a:srgbClr val="ffd3d9"/>
                </a:solidFill>
                <a:latin typeface="Arial"/>
                <a:ea typeface="Arial"/>
              </a:rPr>
              <a:t>ингредиент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76" name="Для производства  1 килограмма шафрана требуется не менее  150 000 – 220 000 цветков."/>
          <p:cNvSpPr/>
          <p:nvPr/>
        </p:nvSpPr>
        <p:spPr>
          <a:xfrm>
            <a:off x="11207880" y="8035560"/>
            <a:ext cx="6114240" cy="3022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Для производства </a:t>
            </a:r>
            <a:br/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1 килограмма шафрана требуется не менее </a:t>
            </a:r>
            <a:br/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150 000 – 220 000 цветков.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77" name="01"/>
          <p:cNvSpPr/>
          <p:nvPr/>
        </p:nvSpPr>
        <p:spPr>
          <a:xfrm>
            <a:off x="1080360" y="4344120"/>
            <a:ext cx="4317120" cy="2792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7200" spc="-1" strike="noStrike" cap="all">
                <a:solidFill>
                  <a:srgbClr val="ffffff">
                    <a:alpha val="12000"/>
                  </a:srgbClr>
                </a:solidFill>
                <a:latin typeface="Arial"/>
                <a:ea typeface="Arial"/>
              </a:rPr>
              <a:t>01</a:t>
            </a:r>
            <a:endParaRPr b="0" lang="ru-RU" sz="17200" spc="-1" strike="noStrike">
              <a:latin typeface="Arial"/>
            </a:endParaRPr>
          </a:p>
        </p:txBody>
      </p:sp>
      <p:sp>
        <p:nvSpPr>
          <p:cNvPr id="178" name="02"/>
          <p:cNvSpPr/>
          <p:nvPr/>
        </p:nvSpPr>
        <p:spPr>
          <a:xfrm>
            <a:off x="9822600" y="4339440"/>
            <a:ext cx="4317120" cy="2792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7200" spc="-1" strike="noStrike" cap="all">
                <a:solidFill>
                  <a:srgbClr val="ffffff">
                    <a:alpha val="12000"/>
                  </a:srgbClr>
                </a:solidFill>
                <a:latin typeface="Arial"/>
                <a:ea typeface="Arial"/>
              </a:rPr>
              <a:t>02</a:t>
            </a:r>
            <a:endParaRPr b="0" lang="ru-RU" sz="17200" spc="-1" strike="noStrike">
              <a:latin typeface="Arial"/>
            </a:endParaRPr>
          </a:p>
        </p:txBody>
      </p:sp>
      <p:pic>
        <p:nvPicPr>
          <p:cNvPr id="179" name="cc logo_white.png" descr="cc logo_white.png"/>
          <p:cNvPicPr/>
          <p:nvPr/>
        </p:nvPicPr>
        <p:blipFill>
          <a:blip r:embed="rId2"/>
          <a:stretch/>
        </p:blipFill>
        <p:spPr>
          <a:xfrm>
            <a:off x="21026880" y="12616200"/>
            <a:ext cx="2225160" cy="679320"/>
          </a:xfrm>
          <a:prstGeom prst="rect">
            <a:avLst/>
          </a:prstGeom>
          <a:ln w="12700">
            <a:noFill/>
          </a:ln>
        </p:spPr>
      </p:pic>
      <p:sp>
        <p:nvSpPr>
          <p:cNvPr id="180" name="Шафран — натуральная  и безопасная поддержка  организма при стрессе*"/>
          <p:cNvSpPr/>
          <p:nvPr/>
        </p:nvSpPr>
        <p:spPr>
          <a:xfrm>
            <a:off x="1227600" y="1108800"/>
            <a:ext cx="21724560" cy="3096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6400" spc="-1" strike="noStrike" cap="all">
                <a:solidFill>
                  <a:srgbClr val="ffffff"/>
                </a:solidFill>
                <a:latin typeface="Arial"/>
                <a:ea typeface="Arial"/>
              </a:rPr>
              <a:t>Шафран —</a:t>
            </a:r>
            <a:r>
              <a:rPr b="1" lang="ru-RU" sz="6400" spc="-1" strike="noStrike" cap="all">
                <a:solidFill>
                  <a:srgbClr val="ffc2ef"/>
                </a:solidFill>
                <a:latin typeface="Arial"/>
                <a:ea typeface="Arial"/>
              </a:rPr>
              <a:t> </a:t>
            </a:r>
            <a:r>
              <a:rPr b="0" lang="ru-RU" sz="6400" spc="-1" strike="noStrike" cap="all">
                <a:solidFill>
                  <a:srgbClr val="ffffff"/>
                </a:solidFill>
                <a:latin typeface="Arial"/>
                <a:ea typeface="Arial"/>
              </a:rPr>
              <a:t>натуральная </a:t>
            </a:r>
            <a:br/>
            <a:r>
              <a:rPr b="0" lang="ru-RU" sz="6400" spc="-1" strike="noStrike" cap="all">
                <a:solidFill>
                  <a:srgbClr val="ffffff"/>
                </a:solidFill>
                <a:latin typeface="Arial"/>
                <a:ea typeface="Arial"/>
              </a:rPr>
              <a:t>и безопасная поддержка </a:t>
            </a:r>
            <a:br/>
            <a:r>
              <a:rPr b="0" lang="ru-RU" sz="6400" spc="-1" strike="noStrike" cap="all">
                <a:solidFill>
                  <a:srgbClr val="ffffff"/>
                </a:solidFill>
                <a:latin typeface="Arial"/>
                <a:ea typeface="Arial"/>
              </a:rPr>
              <a:t>организма при стрессе*</a:t>
            </a:r>
            <a:endParaRPr b="0" lang="ru-RU" sz="6400" spc="-1" strike="noStrike">
              <a:latin typeface="Arial"/>
            </a:endParaRPr>
          </a:p>
        </p:txBody>
      </p:sp>
      <p:grpSp>
        <p:nvGrpSpPr>
          <p:cNvPr id="181" name="Группа"/>
          <p:cNvGrpSpPr/>
          <p:nvPr/>
        </p:nvGrpSpPr>
        <p:grpSpPr>
          <a:xfrm>
            <a:off x="3567600" y="12562200"/>
            <a:ext cx="7057440" cy="794880"/>
            <a:chOff x="3567600" y="12562200"/>
            <a:chExt cx="7057440" cy="794880"/>
          </a:xfrm>
        </p:grpSpPr>
        <p:sp>
          <p:nvSpPr>
            <p:cNvPr id="182" name="Сквиркл"/>
            <p:cNvSpPr/>
            <p:nvPr/>
          </p:nvSpPr>
          <p:spPr>
            <a:xfrm>
              <a:off x="3567600" y="12562200"/>
              <a:ext cx="7026840" cy="76176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" name="* https://pubmed.ncbi.nlm.nih.gov/26468457/"/>
            <p:cNvSpPr/>
            <p:nvPr/>
          </p:nvSpPr>
          <p:spPr>
            <a:xfrm>
              <a:off x="4486320" y="12720240"/>
              <a:ext cx="6138720" cy="6368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85680" rIns="85680" tIns="85680" bIns="85680" anchor="t">
              <a:spAutoFit/>
            </a:bodyPr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ru-RU" sz="3400" spc="-1" strike="noStrike" baseline="6000">
                  <a:solidFill>
                    <a:srgbClr val="2046e5"/>
                  </a:solidFill>
                  <a:latin typeface="Arial"/>
                  <a:ea typeface="Arial"/>
                </a:rPr>
                <a:t>* </a:t>
              </a:r>
              <a:r>
                <a:rPr b="0" lang="ru-RU" sz="3400" spc="-1" strike="noStrike" u="sng" baseline="6000">
                  <a:solidFill>
                    <a:srgbClr val="0000ff"/>
                  </a:solidFill>
                  <a:uFillTx/>
                  <a:latin typeface="Arial"/>
                  <a:ea typeface="Arial"/>
                  <a:hlinkClick r:id="rId3"/>
                </a:rPr>
                <a:t>https://pubmed.ncbi.nlm.nih.gov/26468457/</a:t>
              </a:r>
              <a:endParaRPr b="0" lang="ru-RU" sz="3400" spc="-1" strike="noStrike">
                <a:latin typeface="Arial"/>
              </a:endParaRPr>
            </a:p>
          </p:txBody>
        </p:sp>
        <p:pic>
          <p:nvPicPr>
            <p:cNvPr id="184" name="Изображение" descr="Изображение"/>
            <p:cNvPicPr/>
            <p:nvPr/>
          </p:nvPicPr>
          <p:blipFill>
            <a:blip r:embed="rId4"/>
            <a:stretch/>
          </p:blipFill>
          <p:spPr>
            <a:xfrm>
              <a:off x="3829680" y="12680640"/>
              <a:ext cx="525240" cy="52524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85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ffd3d9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Прямоугольник"/>
          <p:cNvSpPr/>
          <p:nvPr/>
        </p:nvSpPr>
        <p:spPr>
          <a:xfrm>
            <a:off x="-63360" y="-22320"/>
            <a:ext cx="24509880" cy="13759560"/>
          </a:xfrm>
          <a:prstGeom prst="rect">
            <a:avLst/>
          </a:prstGeom>
          <a:solidFill>
            <a:srgbClr val="ae5287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повышает уровень «гормона счастья» серотонина"/>
          <p:cNvSpPr/>
          <p:nvPr/>
        </p:nvSpPr>
        <p:spPr>
          <a:xfrm>
            <a:off x="3533400" y="4232880"/>
            <a:ext cx="7184520" cy="159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повышает уровень «гормона счастья» серотонина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88" name="За что мы любим экстракт шафрана*"/>
          <p:cNvSpPr/>
          <p:nvPr/>
        </p:nvSpPr>
        <p:spPr>
          <a:xfrm>
            <a:off x="1250280" y="1097280"/>
            <a:ext cx="21704400" cy="1268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7200" spc="-1" strike="noStrike" cap="all">
                <a:solidFill>
                  <a:srgbClr val="ffffff"/>
                </a:solidFill>
                <a:latin typeface="Arial"/>
                <a:ea typeface="Arial"/>
              </a:rPr>
              <a:t>За что</a:t>
            </a:r>
            <a:r>
              <a:rPr b="1" lang="ru-RU" sz="7200" spc="-1" strike="noStrike" cap="all">
                <a:solidFill>
                  <a:srgbClr val="ffffff"/>
                </a:solidFill>
                <a:latin typeface="Arial"/>
                <a:ea typeface="Arial"/>
              </a:rPr>
              <a:t> мы любим </a:t>
            </a:r>
            <a:r>
              <a:rPr b="0" lang="ru-RU" sz="7200" spc="-1" strike="noStrike" cap="all">
                <a:solidFill>
                  <a:srgbClr val="ffffff"/>
                </a:solidFill>
                <a:latin typeface="Arial"/>
                <a:ea typeface="Arial"/>
              </a:rPr>
              <a:t>экстракт шафрана*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189" name="увеличивает концентрацию  дофамина"/>
          <p:cNvSpPr/>
          <p:nvPr/>
        </p:nvSpPr>
        <p:spPr>
          <a:xfrm>
            <a:off x="3533400" y="7623720"/>
            <a:ext cx="8130240" cy="159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увеличивает концентрацию </a:t>
            </a:r>
            <a:br/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дофамина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90" name="контролирует выработку  кортизола (его уровень —  маркер уровня стресса)"/>
          <p:cNvSpPr/>
          <p:nvPr/>
        </p:nvSpPr>
        <p:spPr>
          <a:xfrm>
            <a:off x="15251040" y="3994200"/>
            <a:ext cx="8024400" cy="2309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контролирует выработку </a:t>
            </a:r>
            <a:br/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кортизола (его уровень — </a:t>
            </a:r>
            <a:br/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маркер уровня стресса)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191" name="поддерживает нормальную частоту сердечных сокращений при стрессе"/>
          <p:cNvSpPr/>
          <p:nvPr/>
        </p:nvSpPr>
        <p:spPr>
          <a:xfrm>
            <a:off x="15251040" y="7385400"/>
            <a:ext cx="7184520" cy="159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поддерживает нормальную частоту сердечных сокращений при стрессе</a:t>
            </a:r>
            <a:endParaRPr b="0" lang="ru-RU" sz="5200" spc="-1" strike="noStrike">
              <a:latin typeface="Arial"/>
            </a:endParaRPr>
          </a:p>
        </p:txBody>
      </p:sp>
      <p:grpSp>
        <p:nvGrpSpPr>
          <p:cNvPr id="192" name="Группа"/>
          <p:cNvGrpSpPr/>
          <p:nvPr/>
        </p:nvGrpSpPr>
        <p:grpSpPr>
          <a:xfrm>
            <a:off x="1361520" y="3849480"/>
            <a:ext cx="1731960" cy="1731960"/>
            <a:chOff x="1361520" y="3849480"/>
            <a:chExt cx="1731960" cy="1731960"/>
          </a:xfrm>
        </p:grpSpPr>
        <p:sp>
          <p:nvSpPr>
            <p:cNvPr id="193" name="Кружок"/>
            <p:cNvSpPr/>
            <p:nvPr/>
          </p:nvSpPr>
          <p:spPr>
            <a:xfrm>
              <a:off x="1361520" y="3849480"/>
              <a:ext cx="1731960" cy="173196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94" name="Изображение" descr="Изображение"/>
            <p:cNvPicPr/>
            <p:nvPr/>
          </p:nvPicPr>
          <p:blipFill>
            <a:blip r:embed="rId1"/>
            <a:stretch/>
          </p:blipFill>
          <p:spPr>
            <a:xfrm>
              <a:off x="1706760" y="4096080"/>
              <a:ext cx="1092600" cy="12387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195" name="Группа"/>
          <p:cNvGrpSpPr/>
          <p:nvPr/>
        </p:nvGrpSpPr>
        <p:grpSpPr>
          <a:xfrm>
            <a:off x="1361520" y="7240680"/>
            <a:ext cx="1731960" cy="1731960"/>
            <a:chOff x="1361520" y="7240680"/>
            <a:chExt cx="1731960" cy="1731960"/>
          </a:xfrm>
        </p:grpSpPr>
        <p:sp>
          <p:nvSpPr>
            <p:cNvPr id="196" name="Кружок"/>
            <p:cNvSpPr/>
            <p:nvPr/>
          </p:nvSpPr>
          <p:spPr>
            <a:xfrm>
              <a:off x="1361520" y="7240680"/>
              <a:ext cx="1731960" cy="173196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97" name="Изображение" descr="Изображение"/>
            <p:cNvPicPr/>
            <p:nvPr/>
          </p:nvPicPr>
          <p:blipFill>
            <a:blip r:embed="rId2"/>
            <a:stretch/>
          </p:blipFill>
          <p:spPr>
            <a:xfrm>
              <a:off x="1681200" y="7565400"/>
              <a:ext cx="1143360" cy="101160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198" name="Группа"/>
          <p:cNvGrpSpPr/>
          <p:nvPr/>
        </p:nvGrpSpPr>
        <p:grpSpPr>
          <a:xfrm>
            <a:off x="13128840" y="3849480"/>
            <a:ext cx="1731960" cy="1731960"/>
            <a:chOff x="13128840" y="3849480"/>
            <a:chExt cx="1731960" cy="1731960"/>
          </a:xfrm>
        </p:grpSpPr>
        <p:sp>
          <p:nvSpPr>
            <p:cNvPr id="199" name="Кружок"/>
            <p:cNvSpPr/>
            <p:nvPr/>
          </p:nvSpPr>
          <p:spPr>
            <a:xfrm>
              <a:off x="13128840" y="3849480"/>
              <a:ext cx="1731960" cy="173196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00" name="Изображение" descr="Изображение"/>
            <p:cNvPicPr/>
            <p:nvPr/>
          </p:nvPicPr>
          <p:blipFill>
            <a:blip r:embed="rId3"/>
            <a:stretch/>
          </p:blipFill>
          <p:spPr>
            <a:xfrm>
              <a:off x="13455000" y="4070880"/>
              <a:ext cx="1092600" cy="11451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01" name="Группа"/>
          <p:cNvGrpSpPr/>
          <p:nvPr/>
        </p:nvGrpSpPr>
        <p:grpSpPr>
          <a:xfrm>
            <a:off x="13128840" y="7240680"/>
            <a:ext cx="1731960" cy="1731960"/>
            <a:chOff x="13128840" y="7240680"/>
            <a:chExt cx="1731960" cy="1731960"/>
          </a:xfrm>
        </p:grpSpPr>
        <p:sp>
          <p:nvSpPr>
            <p:cNvPr id="202" name="Кружок"/>
            <p:cNvSpPr/>
            <p:nvPr/>
          </p:nvSpPr>
          <p:spPr>
            <a:xfrm>
              <a:off x="13128840" y="7240680"/>
              <a:ext cx="1731960" cy="173196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03" name="Изображение" descr="Изображение"/>
            <p:cNvPicPr/>
            <p:nvPr/>
          </p:nvPicPr>
          <p:blipFill>
            <a:blip r:embed="rId4"/>
            <a:stretch/>
          </p:blipFill>
          <p:spPr>
            <a:xfrm>
              <a:off x="13388400" y="7617240"/>
              <a:ext cx="1226160" cy="118188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04" name="Группа"/>
          <p:cNvGrpSpPr/>
          <p:nvPr/>
        </p:nvGrpSpPr>
        <p:grpSpPr>
          <a:xfrm>
            <a:off x="3569760" y="12562200"/>
            <a:ext cx="9820080" cy="883080"/>
            <a:chOff x="3569760" y="12562200"/>
            <a:chExt cx="9820080" cy="883080"/>
          </a:xfrm>
        </p:grpSpPr>
        <p:sp>
          <p:nvSpPr>
            <p:cNvPr id="205" name="Сквиркл"/>
            <p:cNvSpPr/>
            <p:nvPr/>
          </p:nvSpPr>
          <p:spPr>
            <a:xfrm>
              <a:off x="3569760" y="12562200"/>
              <a:ext cx="9777960" cy="76176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" name="* https://www.frontiersin.org/articles/10.3389/fnut.2020.606124/full"/>
            <p:cNvSpPr/>
            <p:nvPr/>
          </p:nvSpPr>
          <p:spPr>
            <a:xfrm>
              <a:off x="4488480" y="12808440"/>
              <a:ext cx="8901360" cy="636840"/>
            </a:xfrm>
            <a:custGeom>
              <a:avLst/>
              <a:gdLst/>
              <a:ahLst/>
              <a:rect l="l" t="t" r="r" b="b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85680" rIns="85680" tIns="85680" bIns="85680" anchor="t">
              <a:spAutoFit/>
            </a:bodyPr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ru-RU" sz="3400" spc="-1" strike="noStrike" baseline="6000">
                  <a:solidFill>
                    <a:srgbClr val="2046e5"/>
                  </a:solidFill>
                  <a:latin typeface="Arial"/>
                  <a:ea typeface="Arial"/>
                </a:rPr>
                <a:t>* </a:t>
              </a:r>
              <a:r>
                <a:rPr b="0" lang="ru-RU" sz="3400" spc="-1" strike="noStrike" u="sng" baseline="6000">
                  <a:solidFill>
                    <a:srgbClr val="0000ff"/>
                  </a:solidFill>
                  <a:uFillTx/>
                  <a:latin typeface="Arial"/>
                  <a:ea typeface="Arial"/>
                  <a:hlinkClick r:id="rId5"/>
                </a:rPr>
                <a:t>https://www.frontiersin.org/articles/10.3389/fnut.2020.606124/full</a:t>
              </a:r>
              <a:endParaRPr b="0" lang="ru-RU" sz="3400" spc="-1" strike="noStrike">
                <a:latin typeface="Arial"/>
              </a:endParaRPr>
            </a:p>
          </p:txBody>
        </p:sp>
        <p:pic>
          <p:nvPicPr>
            <p:cNvPr id="207" name="Изображение" descr="Изображение"/>
            <p:cNvPicPr/>
            <p:nvPr/>
          </p:nvPicPr>
          <p:blipFill>
            <a:blip r:embed="rId6"/>
            <a:stretch/>
          </p:blipFill>
          <p:spPr>
            <a:xfrm>
              <a:off x="3831840" y="12680640"/>
              <a:ext cx="525240" cy="52524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208" name="cc logo_white.png" descr="cc logo_white.png"/>
          <p:cNvPicPr/>
          <p:nvPr/>
        </p:nvPicPr>
        <p:blipFill>
          <a:blip r:embed="rId7"/>
          <a:stretch/>
        </p:blipFill>
        <p:spPr>
          <a:xfrm>
            <a:off x="21026880" y="12616200"/>
            <a:ext cx="2225160" cy="679320"/>
          </a:xfrm>
          <a:prstGeom prst="rect">
            <a:avLst/>
          </a:prstGeom>
          <a:ln w="12700">
            <a:noFill/>
          </a:ln>
        </p:spPr>
      </p:pic>
      <p:sp>
        <p:nvSpPr>
          <p:cNvPr id="209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ffd3d9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Прямоугольник"/>
          <p:cNvSpPr/>
          <p:nvPr/>
        </p:nvSpPr>
        <p:spPr>
          <a:xfrm>
            <a:off x="-63360" y="-26640"/>
            <a:ext cx="24509880" cy="137595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1" name="DSC01056_Dx0 копия.jpg" descr="DSC01056_Dx0 копия.jpg"/>
          <p:cNvPicPr/>
          <p:nvPr/>
        </p:nvPicPr>
        <p:blipFill>
          <a:blip r:embed="rId1"/>
          <a:srcRect l="4532" t="0" r="18530" b="0"/>
          <a:stretch/>
        </p:blipFill>
        <p:spPr>
          <a:xfrm>
            <a:off x="13705200" y="-200880"/>
            <a:ext cx="10771200" cy="14002200"/>
          </a:xfrm>
          <a:prstGeom prst="rect">
            <a:avLst/>
          </a:prstGeom>
          <a:ln w="12700">
            <a:noFill/>
          </a:ln>
        </p:spPr>
      </p:pic>
      <p:sp>
        <p:nvSpPr>
          <p:cNvPr id="212" name="SAFRINO — комплексная  антистресс-формула"/>
          <p:cNvSpPr/>
          <p:nvPr/>
        </p:nvSpPr>
        <p:spPr>
          <a:xfrm>
            <a:off x="1258920" y="1099440"/>
            <a:ext cx="24382800" cy="2121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6400" spc="-1" strike="noStrike" cap="all">
                <a:solidFill>
                  <a:srgbClr val="535353"/>
                </a:solidFill>
                <a:latin typeface="Arial"/>
                <a:ea typeface="Arial"/>
              </a:rPr>
              <a:t>SAFRINO — </a:t>
            </a:r>
            <a:r>
              <a:rPr b="0" lang="ru-RU" sz="6400" spc="-1" strike="noStrike" cap="all">
                <a:solidFill>
                  <a:srgbClr val="535353"/>
                </a:solidFill>
                <a:latin typeface="Arial"/>
                <a:ea typeface="Arial"/>
              </a:rPr>
              <a:t>комплексная </a:t>
            </a:r>
            <a:br/>
            <a:r>
              <a:rPr b="0" lang="ru-RU" sz="6400" spc="-1" strike="noStrike" cap="all">
                <a:solidFill>
                  <a:srgbClr val="535353"/>
                </a:solidFill>
                <a:latin typeface="Arial"/>
                <a:ea typeface="Arial"/>
              </a:rPr>
              <a:t>антистресс-формула</a:t>
            </a:r>
            <a:endParaRPr b="0" lang="ru-RU" sz="6400" spc="-1" strike="noStrike">
              <a:latin typeface="Arial"/>
            </a:endParaRPr>
          </a:p>
        </p:txBody>
      </p:sp>
      <p:sp>
        <p:nvSpPr>
          <p:cNvPr id="213" name="помогает обрести эмоциональный баланс  при стрессах"/>
          <p:cNvSpPr/>
          <p:nvPr/>
        </p:nvSpPr>
        <p:spPr>
          <a:xfrm>
            <a:off x="6549120" y="4339800"/>
            <a:ext cx="7184520" cy="2309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помогает обрести эмоциональный баланс </a:t>
            </a:r>
            <a:br/>
            <a:r>
              <a:rPr b="0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при стрессах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14" name="действует как мягкая  подушка для нервной  системы"/>
          <p:cNvSpPr/>
          <p:nvPr/>
        </p:nvSpPr>
        <p:spPr>
          <a:xfrm>
            <a:off x="6549120" y="8778960"/>
            <a:ext cx="7184520" cy="2309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действует как мягкая </a:t>
            </a:r>
            <a:br/>
            <a:r>
              <a:rPr b="0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подушка для нервной </a:t>
            </a:r>
            <a:br/>
            <a:r>
              <a:rPr b="0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системы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15" name="Экстракт шафрана*"/>
          <p:cNvSpPr/>
          <p:nvPr/>
        </p:nvSpPr>
        <p:spPr>
          <a:xfrm>
            <a:off x="880920" y="4809960"/>
            <a:ext cx="4883400" cy="1511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Экстракт шафрана*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16" name="Мио- инозитол"/>
          <p:cNvSpPr/>
          <p:nvPr/>
        </p:nvSpPr>
        <p:spPr>
          <a:xfrm>
            <a:off x="-190800" y="9289800"/>
            <a:ext cx="7026840" cy="1511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Мио-</a:t>
            </a:r>
            <a:br/>
            <a:r>
              <a:rPr b="1" lang="ru-RU" sz="4400" spc="-1" strike="noStrike">
                <a:solidFill>
                  <a:srgbClr val="535353"/>
                </a:solidFill>
                <a:latin typeface="Arial"/>
                <a:ea typeface="Arial"/>
              </a:rPr>
              <a:t>инозитол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217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6451920" y="6298200"/>
            <a:ext cx="5140800" cy="1459440"/>
          </a:xfrm>
          <a:prstGeom prst="rect">
            <a:avLst/>
          </a:prstGeom>
          <a:ln w="12700">
            <a:noFill/>
          </a:ln>
        </p:spPr>
      </p:pic>
      <p:sp>
        <p:nvSpPr>
          <p:cNvPr id="218" name="+"/>
          <p:cNvSpPr/>
          <p:nvPr/>
        </p:nvSpPr>
        <p:spPr>
          <a:xfrm>
            <a:off x="-190800" y="7399080"/>
            <a:ext cx="7026840" cy="963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5200" spc="-1" strike="noStrike">
                <a:solidFill>
                  <a:srgbClr val="ae5287"/>
                </a:solidFill>
                <a:latin typeface="Arial"/>
                <a:ea typeface="Arial"/>
              </a:rPr>
              <a:t>+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19" name="Линия"/>
          <p:cNvSpPr/>
          <p:nvPr/>
        </p:nvSpPr>
        <p:spPr>
          <a:xfrm>
            <a:off x="5013000" y="5583240"/>
            <a:ext cx="938880" cy="360"/>
          </a:xfrm>
          <a:prstGeom prst="line">
            <a:avLst/>
          </a:prstGeom>
          <a:ln w="25400">
            <a:solidFill>
              <a:srgbClr val="ae5287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Кружок"/>
          <p:cNvSpPr/>
          <p:nvPr/>
        </p:nvSpPr>
        <p:spPr>
          <a:xfrm>
            <a:off x="1647720" y="3907800"/>
            <a:ext cx="3349800" cy="3349800"/>
          </a:xfrm>
          <a:prstGeom prst="ellipse">
            <a:avLst/>
          </a:prstGeom>
          <a:noFill/>
          <a:ln w="25400">
            <a:solidFill>
              <a:srgbClr val="ae528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Кружок"/>
          <p:cNvSpPr/>
          <p:nvPr/>
        </p:nvSpPr>
        <p:spPr>
          <a:xfrm>
            <a:off x="1647720" y="8387640"/>
            <a:ext cx="3349800" cy="3349800"/>
          </a:xfrm>
          <a:prstGeom prst="ellipse">
            <a:avLst/>
          </a:prstGeom>
          <a:noFill/>
          <a:ln w="25400">
            <a:solidFill>
              <a:srgbClr val="ae528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Линия"/>
          <p:cNvSpPr/>
          <p:nvPr/>
        </p:nvSpPr>
        <p:spPr>
          <a:xfrm>
            <a:off x="5013000" y="10126440"/>
            <a:ext cx="938880" cy="360"/>
          </a:xfrm>
          <a:prstGeom prst="line">
            <a:avLst/>
          </a:prstGeom>
          <a:ln w="25400">
            <a:solidFill>
              <a:srgbClr val="ae5287"/>
            </a:solidFill>
            <a:round/>
            <a:tailEnd len="med" type="oval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23" name="Группа"/>
          <p:cNvGrpSpPr/>
          <p:nvPr/>
        </p:nvGrpSpPr>
        <p:grpSpPr>
          <a:xfrm>
            <a:off x="3569760" y="12562200"/>
            <a:ext cx="5763240" cy="865440"/>
            <a:chOff x="3569760" y="12562200"/>
            <a:chExt cx="5763240" cy="865440"/>
          </a:xfrm>
        </p:grpSpPr>
        <p:sp>
          <p:nvSpPr>
            <p:cNvPr id="224" name="Сквиркл"/>
            <p:cNvSpPr/>
            <p:nvPr/>
          </p:nvSpPr>
          <p:spPr>
            <a:xfrm>
              <a:off x="3569760" y="12562200"/>
              <a:ext cx="5763240" cy="76176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5" name="*https://activinside.com/safrinside/"/>
            <p:cNvSpPr/>
            <p:nvPr/>
          </p:nvSpPr>
          <p:spPr>
            <a:xfrm>
              <a:off x="4488480" y="12790800"/>
              <a:ext cx="4640400" cy="636840"/>
            </a:xfrm>
            <a:custGeom>
              <a:avLst/>
              <a:gdLst/>
              <a:ahLst/>
              <a:rect l="l" t="t" r="r" b="b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85680" rIns="85680" tIns="85680" bIns="85680" anchor="t">
              <a:spAutoFit/>
            </a:bodyPr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ru-RU" sz="3400" spc="-1" strike="noStrike" baseline="6000">
                  <a:solidFill>
                    <a:srgbClr val="2046e5"/>
                  </a:solidFill>
                  <a:latin typeface="Arial"/>
                  <a:ea typeface="Arial"/>
                </a:rPr>
                <a:t>*</a:t>
              </a:r>
              <a:r>
                <a:rPr b="0" lang="ru-RU" sz="3400" spc="-1" strike="noStrike" u="sng" baseline="6000">
                  <a:solidFill>
                    <a:srgbClr val="0000ff"/>
                  </a:solidFill>
                  <a:uFillTx/>
                  <a:latin typeface="Arial"/>
                  <a:ea typeface="Arial"/>
                  <a:hlinkClick r:id="rId3"/>
                </a:rPr>
                <a:t>https://activinside.com/safrinside/</a:t>
              </a:r>
              <a:endParaRPr b="0" lang="ru-RU" sz="3400" spc="-1" strike="noStrike">
                <a:latin typeface="Arial"/>
              </a:endParaRPr>
            </a:p>
          </p:txBody>
        </p:sp>
        <p:pic>
          <p:nvPicPr>
            <p:cNvPr id="226" name="Изображение" descr="Изображение"/>
            <p:cNvPicPr/>
            <p:nvPr/>
          </p:nvPicPr>
          <p:blipFill>
            <a:blip r:embed="rId4"/>
            <a:stretch/>
          </p:blipFill>
          <p:spPr>
            <a:xfrm>
              <a:off x="3831840" y="12680640"/>
              <a:ext cx="525240" cy="52524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227" name="Main.png" descr="Main.png"/>
          <p:cNvPicPr/>
          <p:nvPr/>
        </p:nvPicPr>
        <p:blipFill>
          <a:blip r:embed="rId5"/>
          <a:stretch/>
        </p:blipFill>
        <p:spPr>
          <a:xfrm>
            <a:off x="21251880" y="12783960"/>
            <a:ext cx="1775160" cy="316440"/>
          </a:xfrm>
          <a:prstGeom prst="rect">
            <a:avLst/>
          </a:prstGeom>
          <a:ln w="12700">
            <a:noFill/>
          </a:ln>
        </p:spPr>
      </p:pic>
      <p:sp>
        <p:nvSpPr>
          <p:cNvPr id="228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b36b9a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Прямоугольник"/>
          <p:cNvSpPr/>
          <p:nvPr/>
        </p:nvSpPr>
        <p:spPr>
          <a:xfrm>
            <a:off x="-63360" y="-22320"/>
            <a:ext cx="24509880" cy="13759560"/>
          </a:xfrm>
          <a:prstGeom prst="rect">
            <a:avLst/>
          </a:prstGeom>
          <a:solidFill>
            <a:srgbClr val="f2f4f2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Прямоугольник"/>
          <p:cNvSpPr/>
          <p:nvPr/>
        </p:nvSpPr>
        <p:spPr>
          <a:xfrm>
            <a:off x="10796040" y="-22320"/>
            <a:ext cx="13641120" cy="13759560"/>
          </a:xfrm>
          <a:prstGeom prst="rect">
            <a:avLst/>
          </a:prstGeom>
          <a:solidFill>
            <a:srgbClr val="ae5287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В основе высококачественный иранский шафран сорта Sargol, богатый сафромотивинами.…"/>
          <p:cNvSpPr/>
          <p:nvPr/>
        </p:nvSpPr>
        <p:spPr>
          <a:xfrm>
            <a:off x="16939080" y="1402560"/>
            <a:ext cx="6938280" cy="4676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В основе высококачественный иранский шафран сорта Sargol, богатый сафромотивинами. </a:t>
            </a:r>
            <a:endParaRPr b="0" lang="ru-RU" sz="5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ffd3d9"/>
                </a:solidFill>
                <a:latin typeface="Arial"/>
                <a:ea typeface="Arial"/>
              </a:rPr>
              <a:t>Качество каждой </a:t>
            </a:r>
            <a:br/>
            <a:r>
              <a:rPr b="0" lang="ru-RU" sz="5200" spc="-1" strike="noStrike" baseline="15000">
                <a:solidFill>
                  <a:srgbClr val="ffd3d9"/>
                </a:solidFill>
                <a:latin typeface="Arial"/>
                <a:ea typeface="Arial"/>
              </a:rPr>
              <a:t>партии шафрана строго контролируется.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32" name="Запатентованный экстракт шафрана с максимально высокой концентрацией активных компонентов, благоприятно влияющих  на эмоциональный баланс."/>
          <p:cNvSpPr/>
          <p:nvPr/>
        </p:nvSpPr>
        <p:spPr>
          <a:xfrm>
            <a:off x="16939080" y="8296920"/>
            <a:ext cx="6800400" cy="4447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Запатентованный экстракт шафрана с максимально высокой концентрацией активных компонентов, благоприятно влияющих </a:t>
            </a:r>
            <a:br/>
            <a:r>
              <a:rPr b="0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на эмоциональный баланс.  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33" name="Кружок"/>
          <p:cNvSpPr/>
          <p:nvPr/>
        </p:nvSpPr>
        <p:spPr>
          <a:xfrm>
            <a:off x="11968200" y="7488360"/>
            <a:ext cx="4392360" cy="439236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Кружок"/>
          <p:cNvSpPr/>
          <p:nvPr/>
        </p:nvSpPr>
        <p:spPr>
          <a:xfrm>
            <a:off x="11729520" y="7249320"/>
            <a:ext cx="4870440" cy="487044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35" name="Изображение" descr="Изображение"/>
          <p:cNvPicPr/>
          <p:nvPr/>
        </p:nvPicPr>
        <p:blipFill>
          <a:blip r:embed="rId1"/>
          <a:stretch/>
        </p:blipFill>
        <p:spPr>
          <a:xfrm>
            <a:off x="12120840" y="9206280"/>
            <a:ext cx="4087800" cy="1160280"/>
          </a:xfrm>
          <a:prstGeom prst="rect">
            <a:avLst/>
          </a:prstGeom>
          <a:ln w="12700">
            <a:noFill/>
          </a:ln>
        </p:spPr>
      </p:pic>
      <p:sp>
        <p:nvSpPr>
          <p:cNvPr id="236" name="Линия"/>
          <p:cNvSpPr/>
          <p:nvPr/>
        </p:nvSpPr>
        <p:spPr>
          <a:xfrm flipV="1">
            <a:off x="14228640" y="6474600"/>
            <a:ext cx="360" cy="76644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Линия"/>
          <p:cNvSpPr/>
          <p:nvPr/>
        </p:nvSpPr>
        <p:spPr>
          <a:xfrm>
            <a:off x="14228640" y="6567480"/>
            <a:ext cx="360" cy="381600"/>
          </a:xfrm>
          <a:prstGeom prst="line">
            <a:avLst/>
          </a:prstGeom>
          <a:ln w="3810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Tech'care Extraction"/>
          <p:cNvSpPr/>
          <p:nvPr/>
        </p:nvSpPr>
        <p:spPr>
          <a:xfrm>
            <a:off x="12814920" y="5534640"/>
            <a:ext cx="2826360" cy="1279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 algn="ctr">
              <a:lnSpc>
                <a:spcPct val="70000"/>
              </a:lnSpc>
              <a:tabLst>
                <a:tab algn="l" pos="0"/>
              </a:tabLst>
            </a:pPr>
            <a:r>
              <a:rPr b="1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Tech'care</a:t>
            </a:r>
            <a:br/>
            <a:r>
              <a:rPr b="1" lang="ru-RU" sz="5200" spc="-1" strike="noStrike" baseline="15000">
                <a:solidFill>
                  <a:srgbClr val="ffffff"/>
                </a:solidFill>
                <a:latin typeface="Arial"/>
                <a:ea typeface="Arial"/>
              </a:rPr>
              <a:t>Extraction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39" name="Линия"/>
          <p:cNvSpPr/>
          <p:nvPr/>
        </p:nvSpPr>
        <p:spPr>
          <a:xfrm flipV="1">
            <a:off x="14228640" y="3666600"/>
            <a:ext cx="360" cy="111060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40" name="Группа"/>
          <p:cNvGrpSpPr/>
          <p:nvPr/>
        </p:nvGrpSpPr>
        <p:grpSpPr>
          <a:xfrm>
            <a:off x="12033720" y="1352520"/>
            <a:ext cx="4262040" cy="3092760"/>
            <a:chOff x="12033720" y="1352520"/>
            <a:chExt cx="4262040" cy="3092760"/>
          </a:xfrm>
        </p:grpSpPr>
        <p:sp>
          <p:nvSpPr>
            <p:cNvPr id="241" name="Кружок"/>
            <p:cNvSpPr/>
            <p:nvPr/>
          </p:nvSpPr>
          <p:spPr>
            <a:xfrm>
              <a:off x="12719160" y="1352520"/>
              <a:ext cx="3092760" cy="3092760"/>
            </a:xfrm>
            <a:prstGeom prst="ellipse">
              <a:avLst/>
            </a:prstGeom>
            <a:solidFill>
              <a:srgbClr val="c275ac"/>
            </a:solidFill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42" name="шафран55x25mm копия.png" descr="шафран55x25mm копия.png"/>
            <p:cNvPicPr/>
            <p:nvPr/>
          </p:nvPicPr>
          <p:blipFill>
            <a:blip r:embed="rId2"/>
            <a:stretch/>
          </p:blipFill>
          <p:spPr>
            <a:xfrm>
              <a:off x="12033720" y="1931760"/>
              <a:ext cx="4262040" cy="193392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43" name="Группа"/>
          <p:cNvGrpSpPr/>
          <p:nvPr/>
        </p:nvGrpSpPr>
        <p:grpSpPr>
          <a:xfrm>
            <a:off x="3569760" y="12562200"/>
            <a:ext cx="7534440" cy="794880"/>
            <a:chOff x="3569760" y="12562200"/>
            <a:chExt cx="7534440" cy="794880"/>
          </a:xfrm>
        </p:grpSpPr>
        <p:sp>
          <p:nvSpPr>
            <p:cNvPr id="244" name="Сквиркл"/>
            <p:cNvSpPr/>
            <p:nvPr/>
          </p:nvSpPr>
          <p:spPr>
            <a:xfrm>
              <a:off x="3569760" y="12562200"/>
              <a:ext cx="7534440" cy="76176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5" name="*https://online.flippingbook.com/view/598519/31/"/>
            <p:cNvSpPr/>
            <p:nvPr/>
          </p:nvSpPr>
          <p:spPr>
            <a:xfrm>
              <a:off x="4488480" y="12720240"/>
              <a:ext cx="6531120" cy="6368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85680" rIns="85680" tIns="85680" bIns="85680" anchor="t">
              <a:spAutoFit/>
            </a:bodyPr>
            <a:p>
              <a:pPr>
                <a:lnSpc>
                  <a:spcPct val="90000"/>
                </a:lnSpc>
                <a:tabLst>
                  <a:tab algn="l" pos="0"/>
                </a:tabLst>
              </a:pPr>
              <a:r>
                <a:rPr b="0" lang="ru-RU" sz="3400" spc="-1" strike="noStrike" baseline="6000">
                  <a:solidFill>
                    <a:srgbClr val="2046e5"/>
                  </a:solidFill>
                  <a:latin typeface="Arial"/>
                  <a:ea typeface="Arial"/>
                </a:rPr>
                <a:t>*</a:t>
              </a:r>
              <a:r>
                <a:rPr b="0" lang="ru-RU" sz="3400" spc="-1" strike="noStrike" u="sng" baseline="6000">
                  <a:solidFill>
                    <a:srgbClr val="0000ff"/>
                  </a:solidFill>
                  <a:uFillTx/>
                  <a:latin typeface="Arial"/>
                  <a:ea typeface="Arial"/>
                  <a:hlinkClick r:id="rId3"/>
                </a:rPr>
                <a:t>https://online.flippingbook.com/view/598519/31/</a:t>
              </a:r>
              <a:endParaRPr b="0" lang="ru-RU" sz="3400" spc="-1" strike="noStrike">
                <a:latin typeface="Arial"/>
              </a:endParaRPr>
            </a:p>
          </p:txBody>
        </p:sp>
        <p:pic>
          <p:nvPicPr>
            <p:cNvPr id="246" name="Изображение" descr="Изображение"/>
            <p:cNvPicPr/>
            <p:nvPr/>
          </p:nvPicPr>
          <p:blipFill>
            <a:blip r:embed="rId4"/>
            <a:stretch/>
          </p:blipFill>
          <p:spPr>
            <a:xfrm>
              <a:off x="3841200" y="12683160"/>
              <a:ext cx="519480" cy="5194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47" name="Линия"/>
          <p:cNvSpPr/>
          <p:nvPr/>
        </p:nvSpPr>
        <p:spPr>
          <a:xfrm>
            <a:off x="14228640" y="4500360"/>
            <a:ext cx="360" cy="558000"/>
          </a:xfrm>
          <a:prstGeom prst="line">
            <a:avLst/>
          </a:prstGeom>
          <a:ln w="3810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Сквиркл"/>
          <p:cNvSpPr/>
          <p:nvPr/>
        </p:nvSpPr>
        <p:spPr>
          <a:xfrm>
            <a:off x="12827520" y="5266440"/>
            <a:ext cx="2801160" cy="1228320"/>
          </a:xfrm>
          <a:prstGeom prst="roundRect">
            <a:avLst>
              <a:gd name="adj" fmla="val 15493"/>
            </a:avLst>
          </a:prstGeom>
          <a:noFill/>
          <a:ln w="254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Активные вещества шафрана бережно экстрагируются по запатентованной технологии Tech'care Extraction ™  во Франции*.…"/>
          <p:cNvSpPr/>
          <p:nvPr/>
        </p:nvSpPr>
        <p:spPr>
          <a:xfrm>
            <a:off x="1291320" y="4662360"/>
            <a:ext cx="8953560" cy="5389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1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Активные вещества шафрана бережно экстрагируются по запатентованной технологии Tech'care Extraction ™ </a:t>
            </a:r>
            <a:br/>
            <a:r>
              <a:rPr b="1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во Франции*.</a:t>
            </a:r>
            <a:endParaRPr b="0" lang="ru-RU" sz="5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tabLst>
                <a:tab algn="l" pos="0"/>
              </a:tabLst>
            </a:pPr>
            <a:r>
              <a:rPr b="0" lang="ru-RU" sz="5200" spc="-1" strike="noStrike" baseline="15000">
                <a:solidFill>
                  <a:srgbClr val="535353"/>
                </a:solidFill>
                <a:latin typeface="Arial"/>
                <a:ea typeface="Arial"/>
              </a:rPr>
              <a:t>Эта технология позволяет сохранить максимум сафромотивинов (активных компонентов шафрана) и их ценные свойства. </a:t>
            </a:r>
            <a:endParaRPr b="0" lang="ru-RU" sz="5200" spc="-1" strike="noStrike">
              <a:latin typeface="Arial"/>
            </a:endParaRPr>
          </a:p>
        </p:txBody>
      </p:sp>
      <p:sp>
        <p:nvSpPr>
          <p:cNvPr id="250" name="Safr’Inside    —  премиальный  экстракт шафрана"/>
          <p:cNvSpPr/>
          <p:nvPr/>
        </p:nvSpPr>
        <p:spPr>
          <a:xfrm>
            <a:off x="1258920" y="1126080"/>
            <a:ext cx="10054800" cy="3096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6400" spc="-1" strike="noStrike" cap="all">
                <a:solidFill>
                  <a:srgbClr val="535353"/>
                </a:solidFill>
                <a:latin typeface="Arial"/>
                <a:ea typeface="Arial"/>
              </a:rPr>
              <a:t>Safr’Inside</a:t>
            </a:r>
            <a:r>
              <a:rPr b="1" lang="ru-RU" sz="6400" spc="-1" strike="noStrike" cap="all">
                <a:solidFill>
                  <a:srgbClr val="535353"/>
                </a:solidFill>
                <a:latin typeface="Times New Roman"/>
                <a:ea typeface="Times New Roman"/>
              </a:rPr>
              <a:t>    </a:t>
            </a:r>
            <a:r>
              <a:rPr b="1" lang="ru-RU" sz="6400" spc="-1" strike="noStrike" cap="all">
                <a:solidFill>
                  <a:srgbClr val="535353"/>
                </a:solidFill>
                <a:latin typeface="Arial"/>
                <a:ea typeface="Arial"/>
              </a:rPr>
              <a:t>— </a:t>
            </a:r>
            <a:br/>
            <a:r>
              <a:rPr b="0" lang="ru-RU" sz="6400" spc="-1" strike="noStrike" cap="all">
                <a:solidFill>
                  <a:srgbClr val="535353"/>
                </a:solidFill>
                <a:latin typeface="Arial"/>
                <a:ea typeface="Arial"/>
              </a:rPr>
              <a:t>премиальный </a:t>
            </a:r>
            <a:br/>
            <a:r>
              <a:rPr b="0" lang="ru-RU" sz="6400" spc="-1" strike="noStrike" cap="all">
                <a:solidFill>
                  <a:srgbClr val="535353"/>
                </a:solidFill>
                <a:latin typeface="Arial"/>
                <a:ea typeface="Arial"/>
              </a:rPr>
              <a:t>экстракт шафрана</a:t>
            </a:r>
            <a:endParaRPr b="0" lang="ru-RU" sz="6400" spc="-1" strike="noStrike">
              <a:latin typeface="Arial"/>
            </a:endParaRPr>
          </a:p>
        </p:txBody>
      </p:sp>
      <p:sp>
        <p:nvSpPr>
          <p:cNvPr id="251" name="™"/>
          <p:cNvSpPr/>
          <p:nvPr/>
        </p:nvSpPr>
        <p:spPr>
          <a:xfrm>
            <a:off x="6406920" y="1099440"/>
            <a:ext cx="749880" cy="1115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6200" spc="-1" strike="noStrike" cap="all">
                <a:solidFill>
                  <a:srgbClr val="535353"/>
                </a:solidFill>
                <a:latin typeface="Arial"/>
                <a:ea typeface="Arial"/>
              </a:rPr>
              <a:t>™</a:t>
            </a:r>
            <a:endParaRPr b="0" lang="ru-RU" sz="6200" spc="-1" strike="noStrike">
              <a:latin typeface="Arial"/>
            </a:endParaRPr>
          </a:p>
        </p:txBody>
      </p:sp>
      <p:sp>
        <p:nvSpPr>
          <p:cNvPr id="252" name="Safrino"/>
          <p:cNvSpPr/>
          <p:nvPr/>
        </p:nvSpPr>
        <p:spPr>
          <a:xfrm>
            <a:off x="1263960" y="12655080"/>
            <a:ext cx="2331000" cy="627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 anchor="t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ru-RU" sz="2500" spc="-1" strike="noStrike" cap="all">
                <a:solidFill>
                  <a:srgbClr val="b36b9a"/>
                </a:solidFill>
                <a:latin typeface="Arial"/>
                <a:ea typeface="Arial"/>
              </a:rPr>
              <a:t>Safrino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253" name="cc logo_white.png" descr="cc logo_white.png"/>
          <p:cNvPicPr/>
          <p:nvPr/>
        </p:nvPicPr>
        <p:blipFill>
          <a:blip r:embed="rId5"/>
          <a:stretch/>
        </p:blipFill>
        <p:spPr>
          <a:xfrm>
            <a:off x="21026880" y="12616200"/>
            <a:ext cx="2225160" cy="6793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Application>LibreOffice/7.2.0.4$Windows_X86_64 LibreOffice_project/9a9c6381e3f7a62afc1329bd359cc48accb6435b</Application>
  <AppVersion>15.0000</AppVersion>
  <Words>1262</Words>
  <Paragraphs>190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Елена Вермишева</dc:creator>
  <dc:description/>
  <dc:language>ru-RU</dc:language>
  <cp:lastModifiedBy/>
  <dcterms:modified xsi:type="dcterms:W3CDTF">2022-05-26T18:36:34Z</dcterms:modified>
  <cp:revision>6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</vt:i4>
  </property>
  <property fmtid="{D5CDD505-2E9C-101B-9397-08002B2CF9AE}" pid="3" name="PresentationFormat">
    <vt:lpwstr>Custom</vt:lpwstr>
  </property>
  <property fmtid="{D5CDD505-2E9C-101B-9397-08002B2CF9AE}" pid="4" name="Slides">
    <vt:i4>20</vt:i4>
  </property>
</Properties>
</file>